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463" r:id="rId1"/>
  </p:sldMasterIdLst>
  <p:notesMasterIdLst>
    <p:notesMasterId r:id="rId32"/>
  </p:notesMasterIdLst>
  <p:sldIdLst>
    <p:sldId id="256" r:id="rId2"/>
    <p:sldId id="257" r:id="rId3"/>
    <p:sldId id="258" r:id="rId4"/>
    <p:sldId id="270" r:id="rId5"/>
    <p:sldId id="271" r:id="rId6"/>
    <p:sldId id="292" r:id="rId7"/>
    <p:sldId id="272" r:id="rId8"/>
    <p:sldId id="274" r:id="rId9"/>
    <p:sldId id="273" r:id="rId10"/>
    <p:sldId id="259" r:id="rId11"/>
    <p:sldId id="260" r:id="rId12"/>
    <p:sldId id="265" r:id="rId13"/>
    <p:sldId id="267" r:id="rId14"/>
    <p:sldId id="279" r:id="rId15"/>
    <p:sldId id="286" r:id="rId16"/>
    <p:sldId id="268" r:id="rId17"/>
    <p:sldId id="276" r:id="rId18"/>
    <p:sldId id="277" r:id="rId19"/>
    <p:sldId id="278" r:id="rId20"/>
    <p:sldId id="280" r:id="rId21"/>
    <p:sldId id="281" r:id="rId22"/>
    <p:sldId id="285" r:id="rId23"/>
    <p:sldId id="287" r:id="rId24"/>
    <p:sldId id="290" r:id="rId25"/>
    <p:sldId id="291" r:id="rId26"/>
    <p:sldId id="282" r:id="rId27"/>
    <p:sldId id="283" r:id="rId28"/>
    <p:sldId id="288" r:id="rId29"/>
    <p:sldId id="289" r:id="rId30"/>
    <p:sldId id="284" r:id="rId31"/>
  </p:sldIdLst>
  <p:sldSz cx="9144000" cy="6858000" type="screen4x3"/>
  <p:notesSz cx="6858000" cy="9144000"/>
  <p:embeddedFontLst>
    <p:embeddedFont>
      <p:font typeface="Book Antiqua" panose="02040602050305030304" pitchFamily="18"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000000"/>
          </p15:clr>
        </p15:guide>
        <p15:guide id="2" pos="2880" userDrawn="1">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z5z/fo5lRjyCXWWxzvI3IFJ1F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AC8"/>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4"/>
    <p:restoredTop sz="95026" autoAdjust="0"/>
  </p:normalViewPr>
  <p:slideViewPr>
    <p:cSldViewPr snapToGrid="0">
      <p:cViewPr varScale="1">
        <p:scale>
          <a:sx n="114" d="100"/>
          <a:sy n="114" d="100"/>
        </p:scale>
        <p:origin x="1632" y="4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7T06:47:43.157"/>
    </inkml:context>
    <inkml:brush xml:id="br0">
      <inkml:brushProperty name="width" value="0.035" units="cm"/>
      <inkml:brushProperty name="height" value="0.035"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7T06:48:13.536"/>
    </inkml:context>
    <inkml:brush xml:id="br0">
      <inkml:brushProperty name="width" value="0.035" units="cm"/>
      <inkml:brushProperty name="height" value="0.035" units="cm"/>
      <inkml:brushProperty name="color" value="#33CC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1844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0A26-0F2B-8FE6-A4DB-5DC664B64DB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115C4CE4-1870-2EC0-E8BA-3873B4231BF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45292A-9E3C-C9DD-771A-C055C6472AA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A0A7737-B6BA-70B3-A5BB-659B005AD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6E39E5-4525-A1CF-AC4F-4F817C3F569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900106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4114-AC1D-8846-6E0B-F0D87F1B6A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725FFE-C866-FCF8-45E7-352D33E95E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F91E57-0E4B-5FD4-F79D-414228B8BB1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DDFCAA0-A32F-6455-B0D1-13831B27A1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0C8AA-8E25-AB16-9198-EEA3B5487072}"/>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7725261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A5947-2D45-B3C2-2683-C094B23D10C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0BBE82-6FC4-15AF-0DE9-AE0BAA78A3EA}"/>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1B8E43-CCE4-9A2C-154B-CFB15F9F2E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9FBD1AD-D9F0-63C4-0FAE-C878856E83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E2E689-34DC-B061-6A2A-9CA333F56964}"/>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114718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35C6-7B0D-B9A4-A676-C29A0B0CBE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D8509-73FC-2B73-ADCC-6B8A0C73A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0A1CEE-4043-7974-E934-D26CC3F25A3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CBF6B22-A638-5B90-243F-810BC9F67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3BAEA-55B8-CD79-D36F-D96E89DBC4D5}"/>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0673769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E49A-4EE0-A3C7-741E-207AA364442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36145-399F-655A-77B9-27E6806954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D57F0-28C8-258C-C27E-C3DF29F1921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D6C541C-8D27-A893-33AE-A9D3C6395E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8BD3AB-F11B-9A65-7799-9A3F03F758F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5591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32A7-ED77-123A-471C-117244515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83E8FE-7198-8994-48F3-E6164ED1B8B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97DAEB-7004-E390-EBC1-03BAD5491C7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9BBCD3-C63A-6658-A1FD-A560796AFD2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8093B62-28F0-7A9F-2E8D-0012E1F4EE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ACAE95-A097-32EE-47E7-42DB19EC5AE1}"/>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394066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4BC8-B03F-6A7D-2729-C18CA2555E2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6A7BC9-BD15-86F7-11BE-2727C03E193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5870BD6-D0EE-C3BC-C728-19ECECC46BA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E16040-1B1F-3800-DBC7-7D85BCC0A82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B3D80-C7AD-9AB4-C66B-A71FCB77DC6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ADA53A-EA01-15C7-34AD-DA19299BA96A}"/>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EC95F60D-4F69-8840-6333-0B82799FFB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03A88E-A960-C1A2-4474-0B7F57FE9B9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695058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36EC-54DA-3DFD-EBC4-03E9FD932C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3CCC65-BCAA-7B6B-8B04-57F40E132487}"/>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4DF9615-F3F6-0163-AC1C-A4B00913C8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32CF23-FE4A-0C2D-BD40-A1A797519B6D}"/>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82991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7818D-9E4A-D8F8-0120-0B6B35F7C725}"/>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1A9DCD26-46FD-35AC-7F42-C0E0D0C3FA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50A067-E96D-1693-4749-F04F67ED4D3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122633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10E5-3F3E-DDBE-F897-B04FDEE5DAE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C32DB8-5BE7-5D0D-0CE0-ADF4BEDF12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84233E-66C9-A8D1-477D-DEF85C5CE5E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4EA88CB-2334-6C09-8FB9-CD8B4AFC4B8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A27F13B7-BC5F-9692-B9DF-83085FB2C7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25CF11-1345-2010-E23E-960C4CD8940B}"/>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601529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9547-B56C-9C3E-1AD0-51A52986518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B0E4AF-9749-DDEC-40B8-4ADA25301D7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A587C56-25F4-E014-6405-9CD263DE82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6917FD3-AF8D-BFBF-1BE1-A422219D6058}"/>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2E70BE5-E405-4128-27ED-6E122E16B1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010DD3-92E5-5535-4A4A-2293C10F0133}"/>
              </a:ext>
            </a:extLst>
          </p:cNvPr>
          <p:cNvSpPr>
            <a:spLocks noGrp="1"/>
          </p:cNvSpPr>
          <p:nvPr>
            <p:ph type="sldNum" sz="quarter" idx="12"/>
          </p:nvPr>
        </p:nvSpPr>
        <p:spPr/>
        <p:txBody>
          <a:bodyPr/>
          <a:lstStyle/>
          <a:p>
            <a:fld id="{00000000-1234-1234-1234-123412341234}" type="slidenum">
              <a:rPr lang="en-US" smtClean="0"/>
              <a:pPr/>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7856752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A32D0-0D22-175D-733E-E6AA9DB8024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684223-12C4-C9DB-DE7F-82564EF6B0E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540139-8A0C-F751-04ED-6FC63B69D36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D762C8D-A13C-15AA-3FC3-789695960A2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39E977-8EA2-B210-850C-579D46D80A1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US" smtClean="0"/>
              <a:pPr/>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086535300"/>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1"/>
          <p:cNvGrpSpPr/>
          <p:nvPr/>
        </p:nvGrpSpPr>
        <p:grpSpPr>
          <a:xfrm>
            <a:off x="174627" y="61912"/>
            <a:ext cx="8747125" cy="1350962"/>
            <a:chOff x="174379" y="61222"/>
            <a:chExt cx="8747590" cy="833081"/>
          </a:xfrm>
        </p:grpSpPr>
        <p:pic>
          <p:nvPicPr>
            <p:cNvPr id="89" name="Google Shape;89;p1"/>
            <p:cNvPicPr preferRelativeResize="0"/>
            <p:nvPr/>
          </p:nvPicPr>
          <p:blipFill rotWithShape="1">
            <a:blip r:embed="rId3">
              <a:alphaModFix/>
            </a:blip>
            <a:srcRect/>
            <a:stretch/>
          </p:blipFill>
          <p:spPr>
            <a:xfrm>
              <a:off x="174379" y="61222"/>
              <a:ext cx="1809780" cy="833081"/>
            </a:xfrm>
            <a:prstGeom prst="rect">
              <a:avLst/>
            </a:prstGeom>
            <a:noFill/>
            <a:ln>
              <a:noFill/>
            </a:ln>
          </p:spPr>
        </p:pic>
        <p:pic>
          <p:nvPicPr>
            <p:cNvPr id="90" name="Google Shape;90;p1" descr="Anna University - Wikipedia"/>
            <p:cNvPicPr preferRelativeResize="0"/>
            <p:nvPr/>
          </p:nvPicPr>
          <p:blipFill rotWithShape="1">
            <a:blip r:embed="rId4">
              <a:alphaModFix/>
            </a:blip>
            <a:srcRect/>
            <a:stretch/>
          </p:blipFill>
          <p:spPr>
            <a:xfrm>
              <a:off x="7615085" y="88372"/>
              <a:ext cx="1306884" cy="805931"/>
            </a:xfrm>
            <a:prstGeom prst="rect">
              <a:avLst/>
            </a:prstGeom>
            <a:noFill/>
            <a:ln>
              <a:noFill/>
            </a:ln>
          </p:spPr>
        </p:pic>
        <p:pic>
          <p:nvPicPr>
            <p:cNvPr id="91" name="Google Shape;91;p1"/>
            <p:cNvPicPr preferRelativeResize="0"/>
            <p:nvPr/>
          </p:nvPicPr>
          <p:blipFill rotWithShape="1">
            <a:blip r:embed="rId5">
              <a:alphaModFix/>
            </a:blip>
            <a:srcRect/>
            <a:stretch/>
          </p:blipFill>
          <p:spPr>
            <a:xfrm>
              <a:off x="1868992" y="61222"/>
              <a:ext cx="5683309" cy="833081"/>
            </a:xfrm>
            <a:prstGeom prst="rect">
              <a:avLst/>
            </a:prstGeom>
            <a:noFill/>
            <a:ln>
              <a:noFill/>
            </a:ln>
          </p:spPr>
        </p:pic>
      </p:grpSp>
      <p:sp>
        <p:nvSpPr>
          <p:cNvPr id="92" name="Google Shape;92;p1"/>
          <p:cNvSpPr txBox="1"/>
          <p:nvPr/>
        </p:nvSpPr>
        <p:spPr>
          <a:xfrm>
            <a:off x="34800" y="1848216"/>
            <a:ext cx="9109200" cy="738900"/>
          </a:xfrm>
          <a:prstGeom prst="rect">
            <a:avLst/>
          </a:prstGeom>
          <a:noFill/>
          <a:ln>
            <a:noFill/>
          </a:ln>
        </p:spPr>
        <p:txBody>
          <a:bodyPr spcFirstLastPara="1" wrap="square" lIns="91425" tIns="45700" rIns="91425" bIns="45700" anchor="t" anchorCtr="0">
            <a:spAutoFit/>
          </a:bodyPr>
          <a:lstStyle/>
          <a:p>
            <a:pPr>
              <a:buClr>
                <a:schemeClr val="dk1"/>
              </a:buClr>
              <a:buSzPts val="1100"/>
            </a:pPr>
            <a:endParaRPr sz="2400" dirty="0">
              <a:solidFill>
                <a:srgbClr val="FF0000"/>
              </a:solidFill>
              <a:latin typeface="Book Antiqua"/>
              <a:ea typeface="Book Antiqua"/>
              <a:cs typeface="Book Antiqua"/>
              <a:sym typeface="Book Antiqua"/>
            </a:endParaRPr>
          </a:p>
          <a:p>
            <a:pPr algn="ctr">
              <a:buClr>
                <a:schemeClr val="dk1"/>
              </a:buClr>
              <a:buSzPts val="1800"/>
            </a:pPr>
            <a:r>
              <a:rPr lang="en-US" dirty="0">
                <a:solidFill>
                  <a:schemeClr val="dk1"/>
                </a:solidFill>
                <a:latin typeface="Book Antiqua"/>
                <a:ea typeface="Book Antiqua"/>
                <a:cs typeface="Book Antiqua"/>
                <a:sym typeface="Book Antiqua"/>
              </a:rPr>
              <a:t> </a:t>
            </a:r>
            <a:endParaRPr sz="1400" dirty="0">
              <a:solidFill>
                <a:srgbClr val="000000"/>
              </a:solidFill>
              <a:latin typeface="Arial"/>
              <a:ea typeface="Arial"/>
              <a:cs typeface="Arial"/>
              <a:sym typeface="Arial"/>
            </a:endParaRPr>
          </a:p>
        </p:txBody>
      </p:sp>
      <p:sp>
        <p:nvSpPr>
          <p:cNvPr id="93" name="Google Shape;93;p1"/>
          <p:cNvSpPr txBox="1"/>
          <p:nvPr/>
        </p:nvSpPr>
        <p:spPr>
          <a:xfrm>
            <a:off x="1545195" y="1548824"/>
            <a:ext cx="6330912" cy="589620"/>
          </a:xfrm>
          <a:prstGeom prst="rect">
            <a:avLst/>
          </a:prstGeom>
          <a:solidFill>
            <a:schemeClr val="bg1"/>
          </a:solidFill>
          <a:ln w="254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buClr>
                <a:srgbClr val="FFFFFF"/>
              </a:buClr>
              <a:buSzPts val="2400"/>
            </a:pPr>
            <a:r>
              <a:rPr lang="en-US" sz="2000" b="1" dirty="0">
                <a:solidFill>
                  <a:srgbClr val="FF0000"/>
                </a:solidFill>
                <a:latin typeface="Times New Roman" panose="02020603050405020304" pitchFamily="18" charset="0"/>
                <a:cs typeface="Times New Roman" panose="02020603050405020304" pitchFamily="18" charset="0"/>
                <a:sym typeface="Book Antiqua"/>
              </a:rPr>
              <a:t>Department of Computer Science and Engineering</a:t>
            </a:r>
            <a:endParaRPr lang="en-US" sz="2000" b="1" dirty="0">
              <a:solidFill>
                <a:srgbClr val="FF0000"/>
              </a:solidFill>
              <a:latin typeface="Times New Roman" panose="02020603050405020304" pitchFamily="18" charset="0"/>
              <a:cs typeface="Times New Roman" panose="02020603050405020304" pitchFamily="18" charset="0"/>
              <a:sym typeface="Arial"/>
            </a:endParaRPr>
          </a:p>
        </p:txBody>
      </p:sp>
      <p:sp>
        <p:nvSpPr>
          <p:cNvPr id="94" name="Google Shape;94;p1"/>
          <p:cNvSpPr txBox="1"/>
          <p:nvPr/>
        </p:nvSpPr>
        <p:spPr>
          <a:xfrm>
            <a:off x="4837471" y="4739148"/>
            <a:ext cx="4048947" cy="570028"/>
          </a:xfrm>
          <a:prstGeom prst="rect">
            <a:avLst/>
          </a:prstGeom>
          <a:solidFill>
            <a:schemeClr val="bg1"/>
          </a:solidFill>
          <a:ln w="254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dirty="0">
              <a:solidFill>
                <a:srgbClr val="FFFFFF"/>
              </a:solidFill>
              <a:latin typeface="Calibri"/>
              <a:ea typeface="Calibri"/>
              <a:cs typeface="Calibri"/>
              <a:sym typeface="Calibri"/>
            </a:endParaRPr>
          </a:p>
          <a:p>
            <a:pPr algn="ctr">
              <a:buClr>
                <a:srgbClr val="FFFFFF"/>
              </a:buClr>
              <a:buSzPts val="1800"/>
            </a:pPr>
            <a:r>
              <a:rPr lang="en-US" b="1" dirty="0">
                <a:latin typeface="Times New Roman" panose="02020603050405020304" pitchFamily="18" charset="0"/>
                <a:ea typeface="Calibri"/>
                <a:cs typeface="Times New Roman" panose="02020603050405020304" pitchFamily="18" charset="0"/>
                <a:sym typeface="Calibri"/>
              </a:rPr>
              <a:t>NITHYA SHREE C [211423104427]                    POOJA RAVI</a:t>
            </a:r>
            <a:r>
              <a:rPr lang="en-US" b="1" dirty="0">
                <a:latin typeface="Times New Roman" panose="02020603050405020304" pitchFamily="18" charset="0"/>
                <a:cs typeface="Times New Roman" panose="02020603050405020304" pitchFamily="18" charset="0"/>
                <a:sym typeface="Calibri"/>
              </a:rPr>
              <a:t> [211423104455]</a:t>
            </a:r>
            <a:endParaRPr b="1" dirty="0">
              <a:latin typeface="Times New Roman" panose="02020603050405020304" pitchFamily="18" charset="0"/>
              <a:cs typeface="Times New Roman" panose="02020603050405020304" pitchFamily="18" charset="0"/>
              <a:sym typeface="Arial"/>
            </a:endParaRPr>
          </a:p>
          <a:p>
            <a:pPr>
              <a:buClr>
                <a:srgbClr val="000000"/>
              </a:buClr>
              <a:buSzPts val="1800"/>
            </a:pPr>
            <a:endParaRPr dirty="0">
              <a:solidFill>
                <a:srgbClr val="FFFFFF"/>
              </a:solidFill>
              <a:latin typeface="Calibri"/>
              <a:ea typeface="Calibri"/>
              <a:cs typeface="Calibri"/>
              <a:sym typeface="Calibri"/>
            </a:endParaRPr>
          </a:p>
        </p:txBody>
      </p:sp>
      <p:sp>
        <p:nvSpPr>
          <p:cNvPr id="2" name="TextBox 1">
            <a:extLst>
              <a:ext uri="{FF2B5EF4-FFF2-40B4-BE49-F238E27FC236}">
                <a16:creationId xmlns:a16="http://schemas.microsoft.com/office/drawing/2014/main" id="{97B9692A-170A-4EB4-093E-D1C34EBF7D86}"/>
              </a:ext>
            </a:extLst>
          </p:cNvPr>
          <p:cNvSpPr txBox="1"/>
          <p:nvPr/>
        </p:nvSpPr>
        <p:spPr>
          <a:xfrm>
            <a:off x="953144" y="2935115"/>
            <a:ext cx="7315200" cy="769441"/>
          </a:xfrm>
          <a:prstGeom prst="rect">
            <a:avLst/>
          </a:prstGeom>
          <a:noFill/>
          <a:ln>
            <a:solidFill>
              <a:schemeClr val="accent1"/>
            </a:solidFill>
          </a:ln>
        </p:spPr>
        <p:txBody>
          <a:bodyPr wrap="square" rtlCol="0">
            <a:spAutoFit/>
          </a:bodyPr>
          <a:lstStyle/>
          <a:p>
            <a:pPr algn="ctr"/>
            <a:r>
              <a:rPr lang="en-IN" sz="2200" b="1" dirty="0" err="1">
                <a:latin typeface="Times New Roman" panose="02020603050405020304" pitchFamily="18" charset="0"/>
                <a:cs typeface="Times New Roman" panose="02020603050405020304" pitchFamily="18" charset="0"/>
              </a:rPr>
              <a:t>LegalBot</a:t>
            </a:r>
            <a:r>
              <a:rPr lang="en-IN" sz="2200" b="1" dirty="0">
                <a:latin typeface="Times New Roman" panose="02020603050405020304" pitchFamily="18" charset="0"/>
                <a:cs typeface="Times New Roman" panose="02020603050405020304" pitchFamily="18" charset="0"/>
              </a:rPr>
              <a:t>: A WhatsApp-Based Legal Assistance System for Indian Law using LLM and RAG</a:t>
            </a:r>
          </a:p>
        </p:txBody>
      </p:sp>
      <p:sp>
        <p:nvSpPr>
          <p:cNvPr id="5" name="TextBox 4">
            <a:extLst>
              <a:ext uri="{FF2B5EF4-FFF2-40B4-BE49-F238E27FC236}">
                <a16:creationId xmlns:a16="http://schemas.microsoft.com/office/drawing/2014/main" id="{FBA8572A-AD7C-1563-0C00-D24398060108}"/>
              </a:ext>
            </a:extLst>
          </p:cNvPr>
          <p:cNvSpPr txBox="1"/>
          <p:nvPr/>
        </p:nvSpPr>
        <p:spPr>
          <a:xfrm>
            <a:off x="1984311" y="2233153"/>
            <a:ext cx="5567846" cy="369332"/>
          </a:xfrm>
          <a:prstGeom prst="rect">
            <a:avLst/>
          </a:prstGeom>
          <a:noFill/>
          <a:ln>
            <a:noFill/>
          </a:ln>
        </p:spPr>
        <p:txBody>
          <a:bodyPr wrap="square" rtlCol="0">
            <a:spAutoFit/>
          </a:bodyPr>
          <a:lstStyle/>
          <a:p>
            <a:pPr algn="ctr"/>
            <a:r>
              <a:rPr lang="en-IN" b="1" dirty="0">
                <a:solidFill>
                  <a:srgbClr val="7030A0"/>
                </a:solidFill>
                <a:latin typeface="Times New Roman" panose="02020603050405020304" pitchFamily="18" charset="0"/>
                <a:cs typeface="Times New Roman" panose="02020603050405020304" pitchFamily="18" charset="0"/>
              </a:rPr>
              <a:t>23CS1512 - SOCIALLY RELEVANT MINIPROJECT</a:t>
            </a:r>
          </a:p>
        </p:txBody>
      </p:sp>
      <p:sp>
        <p:nvSpPr>
          <p:cNvPr id="9" name="TextBox 8">
            <a:extLst>
              <a:ext uri="{FF2B5EF4-FFF2-40B4-BE49-F238E27FC236}">
                <a16:creationId xmlns:a16="http://schemas.microsoft.com/office/drawing/2014/main" id="{35FC988E-4864-098A-D44B-29B84D47A21B}"/>
              </a:ext>
            </a:extLst>
          </p:cNvPr>
          <p:cNvSpPr txBox="1"/>
          <p:nvPr/>
        </p:nvSpPr>
        <p:spPr>
          <a:xfrm>
            <a:off x="5881024" y="4323638"/>
            <a:ext cx="2231923" cy="338554"/>
          </a:xfrm>
          <a:prstGeom prst="rect">
            <a:avLst/>
          </a:prstGeom>
          <a:noFill/>
        </p:spPr>
        <p:txBody>
          <a:bodyPr wrap="square" rtlCol="0">
            <a:spAutoFit/>
          </a:bodyPr>
          <a:lstStyle/>
          <a:p>
            <a:r>
              <a:rPr lang="en-IN" sz="1600" b="1" dirty="0">
                <a:solidFill>
                  <a:srgbClr val="7030A0"/>
                </a:solidFill>
                <a:latin typeface="Times New Roman" panose="02020603050405020304" pitchFamily="18" charset="0"/>
                <a:cs typeface="Times New Roman" panose="02020603050405020304" pitchFamily="18" charset="0"/>
              </a:rPr>
              <a:t>TEAM MEMBERS:</a:t>
            </a:r>
          </a:p>
        </p:txBody>
      </p:sp>
      <p:sp>
        <p:nvSpPr>
          <p:cNvPr id="10" name="TextBox 9">
            <a:extLst>
              <a:ext uri="{FF2B5EF4-FFF2-40B4-BE49-F238E27FC236}">
                <a16:creationId xmlns:a16="http://schemas.microsoft.com/office/drawing/2014/main" id="{C22F599A-27FC-0520-E847-5C60BA656682}"/>
              </a:ext>
            </a:extLst>
          </p:cNvPr>
          <p:cNvSpPr txBox="1"/>
          <p:nvPr/>
        </p:nvSpPr>
        <p:spPr>
          <a:xfrm>
            <a:off x="174627" y="4350600"/>
            <a:ext cx="4662844" cy="1076320"/>
          </a:xfrm>
          <a:prstGeom prst="rect">
            <a:avLst/>
          </a:prstGeom>
          <a:noFill/>
        </p:spPr>
        <p:txBody>
          <a:bodyPr wrap="square" rtlCol="0">
            <a:spAutoFit/>
          </a:bodyPr>
          <a:lstStyle/>
          <a:p>
            <a:r>
              <a:rPr lang="en-IN" sz="1600" b="1" dirty="0">
                <a:solidFill>
                  <a:srgbClr val="7030A0"/>
                </a:solidFill>
                <a:latin typeface="Times New Roman" panose="02020603050405020304" pitchFamily="18" charset="0"/>
                <a:cs typeface="Times New Roman" panose="02020603050405020304" pitchFamily="18" charset="0"/>
              </a:rPr>
              <a:t>    </a:t>
            </a:r>
          </a:p>
          <a:p>
            <a:pPr>
              <a:lnSpc>
                <a:spcPct val="150000"/>
              </a:lnSpc>
            </a:pPr>
            <a:r>
              <a:rPr lang="en-IN" sz="1600" b="1" dirty="0">
                <a:solidFill>
                  <a:srgbClr val="7030A0"/>
                </a:solidFill>
                <a:latin typeface="Times New Roman" panose="02020603050405020304" pitchFamily="18" charset="0"/>
                <a:cs typeface="Times New Roman" panose="02020603050405020304" pitchFamily="18" charset="0"/>
              </a:rPr>
              <a:t>COORDINATOR</a:t>
            </a:r>
            <a:r>
              <a:rPr lang="en-IN" sz="1700" b="1" dirty="0">
                <a:solidFill>
                  <a:srgbClr val="7030A0"/>
                </a:solidFill>
                <a:latin typeface="Times New Roman" panose="02020603050405020304" pitchFamily="18" charset="0"/>
                <a:cs typeface="Times New Roman" panose="02020603050405020304" pitchFamily="18" charset="0"/>
              </a:rPr>
              <a:t>: </a:t>
            </a:r>
            <a:r>
              <a:rPr lang="en-IN" sz="1700" b="1" dirty="0" err="1">
                <a:latin typeface="Times New Roman" panose="02020603050405020304" pitchFamily="18" charset="0"/>
                <a:cs typeface="Times New Roman" panose="02020603050405020304" pitchFamily="18" charset="0"/>
              </a:rPr>
              <a:t>Mr.C.ELANGOVAN</a:t>
            </a:r>
            <a:endParaRPr lang="en-IN" sz="1700" b="1" dirty="0">
              <a:latin typeface="Times New Roman" panose="02020603050405020304" pitchFamily="18" charset="0"/>
              <a:cs typeface="Times New Roman" panose="02020603050405020304" pitchFamily="18" charset="0"/>
            </a:endParaRPr>
          </a:p>
          <a:p>
            <a:pPr>
              <a:lnSpc>
                <a:spcPct val="150000"/>
              </a:lnSpc>
            </a:pPr>
            <a:r>
              <a:rPr lang="en-IN" sz="1600" b="1" dirty="0">
                <a:solidFill>
                  <a:srgbClr val="7030A0"/>
                </a:solidFill>
                <a:latin typeface="Times New Roman" panose="02020603050405020304" pitchFamily="18" charset="0"/>
                <a:cs typeface="Times New Roman" panose="02020603050405020304" pitchFamily="18" charset="0"/>
              </a:rPr>
              <a:t>GUIDE</a:t>
            </a:r>
            <a:r>
              <a:rPr lang="en-IN" sz="1700" b="1" dirty="0">
                <a:solidFill>
                  <a:srgbClr val="7030A0"/>
                </a:solidFill>
                <a:latin typeface="Times New Roman" panose="02020603050405020304" pitchFamily="18" charset="0"/>
                <a:cs typeface="Times New Roman" panose="02020603050405020304" pitchFamily="18" charset="0"/>
              </a:rPr>
              <a:t>:</a:t>
            </a:r>
            <a:r>
              <a:rPr lang="en-IN" sz="1700" b="1" dirty="0">
                <a:latin typeface="Times New Roman" panose="02020603050405020304" pitchFamily="18" charset="0"/>
                <a:cs typeface="Times New Roman" panose="02020603050405020304" pitchFamily="18" charset="0"/>
              </a:rPr>
              <a:t> </a:t>
            </a:r>
            <a:r>
              <a:rPr lang="en-IN" sz="1700" b="1" dirty="0" err="1">
                <a:latin typeface="Times New Roman" panose="02020603050405020304" pitchFamily="18" charset="0"/>
                <a:cs typeface="Times New Roman" panose="02020603050405020304" pitchFamily="18" charset="0"/>
              </a:rPr>
              <a:t>Mrs.M.S.VINMATHI</a:t>
            </a:r>
            <a:endParaRPr lang="en-IN" sz="17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AD9743-0846-CCD5-CE37-94AC776C349A}"/>
              </a:ext>
            </a:extLst>
          </p:cNvPr>
          <p:cNvSpPr txBox="1"/>
          <p:nvPr/>
        </p:nvSpPr>
        <p:spPr>
          <a:xfrm>
            <a:off x="263665" y="4719483"/>
            <a:ext cx="3441291" cy="338554"/>
          </a:xfrm>
          <a:prstGeom prst="rect">
            <a:avLst/>
          </a:prstGeom>
          <a:noFill/>
        </p:spPr>
        <p:txBody>
          <a:bodyPr wrap="square" rtlCol="0">
            <a:spAutoFit/>
          </a:bodyPr>
          <a:lstStyle/>
          <a:p>
            <a:endParaRPr lang="en-IN"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158FD8-EE55-1468-CF8E-ED0523F5215F}"/>
              </a:ext>
            </a:extLst>
          </p:cNvPr>
          <p:cNvSpPr txBox="1"/>
          <p:nvPr/>
        </p:nvSpPr>
        <p:spPr>
          <a:xfrm>
            <a:off x="6689893" y="5724686"/>
            <a:ext cx="1568801" cy="338554"/>
          </a:xfrm>
          <a:prstGeom prst="rect">
            <a:avLst/>
          </a:prstGeom>
          <a:noFill/>
          <a:ln w="19050">
            <a:solidFill>
              <a:srgbClr val="FF0000"/>
            </a:solidFill>
          </a:ln>
        </p:spPr>
        <p:txBody>
          <a:bodyPr wrap="square" rtlCol="0">
            <a:spAutoFit/>
          </a:bodyPr>
          <a:lstStyle/>
          <a:p>
            <a:r>
              <a:rPr lang="en-IN" sz="1600" b="1" dirty="0">
                <a:latin typeface="Times New Roman" panose="02020603050405020304" pitchFamily="18" charset="0"/>
                <a:cs typeface="Times New Roman" panose="02020603050405020304" pitchFamily="18" charset="0"/>
              </a:rPr>
              <a:t>BATCH – D23</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7"/>
          <p:cNvSpPr txBox="1"/>
          <p:nvPr/>
        </p:nvSpPr>
        <p:spPr>
          <a:xfrm>
            <a:off x="0" y="2"/>
            <a:ext cx="9144000" cy="560439"/>
          </a:xfrm>
          <a:prstGeom prst="rect">
            <a:avLst/>
          </a:prstGeom>
          <a:solidFill>
            <a:schemeClr val="accent4">
              <a:lumMod val="20000"/>
              <a:lumOff val="80000"/>
            </a:schemeClr>
          </a:solidFill>
          <a:ln w="9525" cap="flat" cmpd="sng">
            <a:no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FFFFFF"/>
              </a:buClr>
              <a:buSzPts val="2400"/>
            </a:pPr>
            <a:r>
              <a:rPr lang="en-US" sz="2800" b="1" dirty="0">
                <a:latin typeface="Times New Roman" panose="02020603050405020304" pitchFamily="18" charset="0"/>
                <a:ea typeface="Arial"/>
                <a:cs typeface="Times New Roman" panose="02020603050405020304" pitchFamily="18" charset="0"/>
                <a:sym typeface="Book Antiqua"/>
              </a:rPr>
              <a:t>USECASE DIAGRAM</a:t>
            </a:r>
            <a:endParaRPr sz="2800" b="1" dirty="0">
              <a:latin typeface="Times New Roman" panose="02020603050405020304" pitchFamily="18" charset="0"/>
              <a:ea typeface="Arial"/>
              <a:cs typeface="Times New Roman" panose="02020603050405020304" pitchFamily="18" charset="0"/>
              <a:sym typeface="Arial"/>
            </a:endParaRPr>
          </a:p>
        </p:txBody>
      </p:sp>
      <p:sp>
        <p:nvSpPr>
          <p:cNvPr id="6" name="Rectangle 3">
            <a:extLst>
              <a:ext uri="{FF2B5EF4-FFF2-40B4-BE49-F238E27FC236}">
                <a16:creationId xmlns:a16="http://schemas.microsoft.com/office/drawing/2014/main" id="{9C53D6C0-99FD-FF25-3A8D-835DA0E80557}"/>
              </a:ext>
            </a:extLst>
          </p:cNvPr>
          <p:cNvSpPr>
            <a:spLocks noChangeArrowheads="1"/>
          </p:cNvSpPr>
          <p:nvPr/>
        </p:nvSpPr>
        <p:spPr bwMode="auto">
          <a:xfrm rot="10800000" flipV="1">
            <a:off x="5447071" y="483329"/>
            <a:ext cx="3696928"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1600" b="1" dirty="0">
                <a:latin typeface="Times New Roman" panose="02020603050405020304" pitchFamily="18" charset="0"/>
                <a:cs typeface="Times New Roman" panose="02020603050405020304" pitchFamily="18" charset="0"/>
              </a:rPr>
              <a:t>1. Send Message</a:t>
            </a:r>
          </a:p>
          <a:p>
            <a:r>
              <a:rPr lang="en-IN" sz="1600" dirty="0">
                <a:latin typeface="Times New Roman" panose="02020603050405020304" pitchFamily="18" charset="0"/>
                <a:cs typeface="Times New Roman" panose="02020603050405020304" pitchFamily="18" charset="0"/>
              </a:rPr>
              <a:t>The user sends a legal question or query through WhatsApp. The message is received by the </a:t>
            </a:r>
            <a:r>
              <a:rPr lang="en-IN" sz="1600" dirty="0" err="1">
                <a:latin typeface="Times New Roman" panose="02020603050405020304" pitchFamily="18" charset="0"/>
                <a:cs typeface="Times New Roman" panose="02020603050405020304" pitchFamily="18" charset="0"/>
              </a:rPr>
              <a:t>LegalBot</a:t>
            </a:r>
            <a:r>
              <a:rPr lang="en-IN" sz="1600" dirty="0">
                <a:latin typeface="Times New Roman" panose="02020603050405020304" pitchFamily="18" charset="0"/>
                <a:cs typeface="Times New Roman" panose="02020603050405020304" pitchFamily="18" charset="0"/>
              </a:rPr>
              <a:t> system via the WhatsApp Cloud API and forwarded to the backend (AWS Lambda) for processing.</a:t>
            </a:r>
          </a:p>
          <a:p>
            <a:r>
              <a:rPr lang="en-IN" sz="1600" b="1" dirty="0">
                <a:latin typeface="Times New Roman" panose="02020603050405020304" pitchFamily="18" charset="0"/>
                <a:cs typeface="Times New Roman" panose="02020603050405020304" pitchFamily="18" charset="0"/>
              </a:rPr>
              <a:t>2. Retrieve Legal Information</a:t>
            </a:r>
          </a:p>
          <a:p>
            <a:r>
              <a:rPr lang="en-IN" sz="1600" dirty="0" err="1">
                <a:latin typeface="Times New Roman" panose="02020603050405020304" pitchFamily="18" charset="0"/>
                <a:cs typeface="Times New Roman" panose="02020603050405020304" pitchFamily="18" charset="0"/>
              </a:rPr>
              <a:t>LegalBot</a:t>
            </a:r>
            <a:r>
              <a:rPr lang="en-IN" sz="1600" dirty="0">
                <a:latin typeface="Times New Roman" panose="02020603050405020304" pitchFamily="18" charset="0"/>
                <a:cs typeface="Times New Roman" panose="02020603050405020304" pitchFamily="18" charset="0"/>
              </a:rPr>
              <a:t> searches the Pinecone database to find relevant legal data, documents, or previous chat history that matches the user’s query using similarity-based retrieval.</a:t>
            </a:r>
          </a:p>
          <a:p>
            <a:r>
              <a:rPr lang="en-IN" sz="1600" b="1" dirty="0">
                <a:latin typeface="Times New Roman" panose="02020603050405020304" pitchFamily="18" charset="0"/>
                <a:cs typeface="Times New Roman" panose="02020603050405020304" pitchFamily="18" charset="0"/>
              </a:rPr>
              <a:t>3. Generate AI-Based Legal Response</a:t>
            </a:r>
          </a:p>
          <a:p>
            <a:r>
              <a:rPr lang="en-IN" sz="1600" dirty="0">
                <a:latin typeface="Times New Roman" panose="02020603050405020304" pitchFamily="18" charset="0"/>
                <a:cs typeface="Times New Roman" panose="02020603050405020304" pitchFamily="18" charset="0"/>
              </a:rPr>
              <a:t>The system uses GPT-4 through </a:t>
            </a:r>
            <a:r>
              <a:rPr lang="en-IN" sz="1600" dirty="0" err="1">
                <a:latin typeface="Times New Roman" panose="02020603050405020304" pitchFamily="18" charset="0"/>
                <a:cs typeface="Times New Roman" panose="02020603050405020304" pitchFamily="18" charset="0"/>
              </a:rPr>
              <a:t>LangChain</a:t>
            </a:r>
            <a:r>
              <a:rPr lang="en-IN" sz="1600" dirty="0">
                <a:latin typeface="Times New Roman" panose="02020603050405020304" pitchFamily="18" charset="0"/>
                <a:cs typeface="Times New Roman" panose="02020603050405020304" pitchFamily="18" charset="0"/>
              </a:rPr>
              <a:t> to </a:t>
            </a:r>
            <a:r>
              <a:rPr lang="en-IN" sz="1600" dirty="0" err="1">
                <a:latin typeface="Times New Roman" panose="02020603050405020304" pitchFamily="18" charset="0"/>
                <a:cs typeface="Times New Roman" panose="02020603050405020304" pitchFamily="18" charset="0"/>
              </a:rPr>
              <a:t>analyze</a:t>
            </a:r>
            <a:r>
              <a:rPr lang="en-IN" sz="1600" dirty="0">
                <a:latin typeface="Times New Roman" panose="02020603050405020304" pitchFamily="18" charset="0"/>
                <a:cs typeface="Times New Roman" panose="02020603050405020304" pitchFamily="18" charset="0"/>
              </a:rPr>
              <a:t> the user’s message and the retrieved legal context. It then generates a clear, accurate, and conversational legal response.</a:t>
            </a:r>
          </a:p>
          <a:p>
            <a:r>
              <a:rPr lang="en-IN" sz="1600" b="1" dirty="0">
                <a:latin typeface="Times New Roman" panose="02020603050405020304" pitchFamily="18" charset="0"/>
                <a:cs typeface="Times New Roman" panose="02020603050405020304" pitchFamily="18" charset="0"/>
              </a:rPr>
              <a:t>4. Store Chat History</a:t>
            </a:r>
          </a:p>
          <a:p>
            <a:r>
              <a:rPr lang="en-IN" sz="1600" dirty="0">
                <a:latin typeface="Times New Roman" panose="02020603050405020304" pitchFamily="18" charset="0"/>
                <a:cs typeface="Times New Roman" panose="02020603050405020304" pitchFamily="18" charset="0"/>
              </a:rPr>
              <a:t>Every user query and the corresponding AI response are stored in the Pinecone vector database. This allows the chatbot to remember previous interactions and maintain context for future conversations.</a:t>
            </a:r>
          </a:p>
        </p:txBody>
      </p:sp>
      <p:pic>
        <p:nvPicPr>
          <p:cNvPr id="2" name="Picture 1">
            <a:extLst>
              <a:ext uri="{FF2B5EF4-FFF2-40B4-BE49-F238E27FC236}">
                <a16:creationId xmlns:a16="http://schemas.microsoft.com/office/drawing/2014/main" id="{166C0132-5843-8287-4089-015A92FA7593}"/>
              </a:ext>
            </a:extLst>
          </p:cNvPr>
          <p:cNvPicPr>
            <a:picLocks noChangeAspect="1"/>
          </p:cNvPicPr>
          <p:nvPr/>
        </p:nvPicPr>
        <p:blipFill>
          <a:blip r:embed="rId3"/>
          <a:srcRect t="22523" b="13874"/>
          <a:stretch>
            <a:fillRect/>
          </a:stretch>
        </p:blipFill>
        <p:spPr>
          <a:xfrm>
            <a:off x="234779" y="840258"/>
            <a:ext cx="4572000" cy="5585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p:nvPr/>
        </p:nvSpPr>
        <p:spPr>
          <a:xfrm>
            <a:off x="0" y="1"/>
            <a:ext cx="9144000" cy="584776"/>
          </a:xfrm>
          <a:prstGeom prst="rect">
            <a:avLst/>
          </a:prstGeom>
          <a:solidFill>
            <a:schemeClr val="accent4">
              <a:lumMod val="20000"/>
              <a:lumOff val="80000"/>
            </a:schemeClr>
          </a:solidFill>
          <a:ln w="9525" cap="flat" cmpd="sng">
            <a:solidFill>
              <a:schemeClr val="bg1">
                <a:lumMod val="8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FFFFFF"/>
              </a:buClr>
              <a:buSzPts val="3600"/>
            </a:pPr>
            <a:r>
              <a:rPr lang="en-US" sz="2800" b="1" dirty="0">
                <a:latin typeface="Times New Roman" panose="02020603050405020304" pitchFamily="18" charset="0"/>
                <a:ea typeface="Arial"/>
                <a:cs typeface="Times New Roman" panose="02020603050405020304" pitchFamily="18" charset="0"/>
                <a:sym typeface="Book Antiqua"/>
              </a:rPr>
              <a:t>CLASS DIAGRAM</a:t>
            </a:r>
            <a:endParaRPr sz="2800" b="1" dirty="0">
              <a:latin typeface="Times New Roman" panose="02020603050405020304" pitchFamily="18" charset="0"/>
              <a:ea typeface="Arial"/>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B88CDF17-C671-A57E-2BE3-4FC826C73A70}"/>
              </a:ext>
            </a:extLst>
          </p:cNvPr>
          <p:cNvSpPr txBox="1"/>
          <p:nvPr/>
        </p:nvSpPr>
        <p:spPr>
          <a:xfrm>
            <a:off x="442886" y="1101038"/>
            <a:ext cx="7728155" cy="646331"/>
          </a:xfrm>
          <a:prstGeom prst="rect">
            <a:avLst/>
          </a:prstGeom>
          <a:noFill/>
        </p:spPr>
        <p:txBody>
          <a:bodyPr wrap="square" rtlCol="0">
            <a:spAutoFit/>
          </a:bodyPr>
          <a:lstStyle/>
          <a:p>
            <a:endParaRPr lang="en-US" dirty="0">
              <a:latin typeface="Book Antiqua" panose="02040602050305030304" pitchFamily="18" charset="0"/>
            </a:endParaRPr>
          </a:p>
          <a:p>
            <a:endParaRPr lang="en-IN" dirty="0"/>
          </a:p>
        </p:txBody>
      </p:sp>
      <p:pic>
        <p:nvPicPr>
          <p:cNvPr id="6" name="Picture 5" descr="A diagram of a company&#10;&#10;AI-generated content may be incorrect.">
            <a:extLst>
              <a:ext uri="{FF2B5EF4-FFF2-40B4-BE49-F238E27FC236}">
                <a16:creationId xmlns:a16="http://schemas.microsoft.com/office/drawing/2014/main" id="{71158206-F805-557D-1667-D03A8FD0A68C}"/>
              </a:ext>
            </a:extLst>
          </p:cNvPr>
          <p:cNvPicPr>
            <a:picLocks noChangeAspect="1"/>
          </p:cNvPicPr>
          <p:nvPr/>
        </p:nvPicPr>
        <p:blipFill>
          <a:blip r:embed="rId3"/>
          <a:srcRect l="3733" r="17556" b="18675"/>
          <a:stretch>
            <a:fillRect/>
          </a:stretch>
        </p:blipFill>
        <p:spPr>
          <a:xfrm>
            <a:off x="117001" y="607079"/>
            <a:ext cx="8909997" cy="60668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5"/>
          <p:cNvSpPr txBox="1"/>
          <p:nvPr/>
        </p:nvSpPr>
        <p:spPr>
          <a:xfrm>
            <a:off x="0" y="2"/>
            <a:ext cx="9144000" cy="589935"/>
          </a:xfrm>
          <a:prstGeom prst="rect">
            <a:avLst/>
          </a:prstGeom>
          <a:solidFill>
            <a:schemeClr val="accent4">
              <a:lumMod val="20000"/>
              <a:lumOff val="80000"/>
            </a:schemeClr>
          </a:solidFill>
          <a:ln w="9525" cap="flat" cmpd="sng">
            <a:solidFill>
              <a:schemeClr val="bg1">
                <a:lumMod val="8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FFFFFF"/>
              </a:buClr>
              <a:buSzPts val="3600"/>
            </a:pPr>
            <a:r>
              <a:rPr lang="en-US" sz="2800" b="1" dirty="0">
                <a:latin typeface="Times New Roman" panose="02020603050405020304" pitchFamily="18" charset="0"/>
                <a:ea typeface="Arial"/>
                <a:cs typeface="Times New Roman" panose="02020603050405020304" pitchFamily="18" charset="0"/>
                <a:sym typeface="Book Antiqua"/>
              </a:rPr>
              <a:t>ACTIVITY DIAGRAM</a:t>
            </a:r>
            <a:endParaRPr sz="2800" b="1" dirty="0">
              <a:latin typeface="Times New Roman" panose="02020603050405020304" pitchFamily="18" charset="0"/>
              <a:ea typeface="Arial"/>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B47E44B2-657D-4CCA-6A59-05EA6AB71445}"/>
              </a:ext>
            </a:extLst>
          </p:cNvPr>
          <p:cNvSpPr txBox="1"/>
          <p:nvPr/>
        </p:nvSpPr>
        <p:spPr>
          <a:xfrm>
            <a:off x="314634" y="1157426"/>
            <a:ext cx="8514735" cy="1200329"/>
          </a:xfrm>
          <a:prstGeom prst="rect">
            <a:avLst/>
          </a:prstGeom>
          <a:noFill/>
        </p:spPr>
        <p:txBody>
          <a:bodyPr wrap="square" rtlCol="0">
            <a:spAutoFit/>
          </a:bodyPr>
          <a:lstStyle/>
          <a:p>
            <a:r>
              <a:rPr lang="en-IN" dirty="0"/>
              <a:t> </a:t>
            </a:r>
            <a:endParaRPr lang="en-US" dirty="0">
              <a:latin typeface="Book Antiqua" panose="02040602050305030304" pitchFamily="18" charset="0"/>
            </a:endParaRPr>
          </a:p>
          <a:p>
            <a:endParaRPr lang="en-IN" dirty="0"/>
          </a:p>
          <a:p>
            <a:endParaRPr lang="en-IN" dirty="0"/>
          </a:p>
          <a:p>
            <a:endParaRPr lang="en-IN" dirty="0"/>
          </a:p>
        </p:txBody>
      </p:sp>
      <p:pic>
        <p:nvPicPr>
          <p:cNvPr id="6" name="Picture 5" descr="A white background with black dots&#10;&#10;AI-generated content may be incorrect.">
            <a:extLst>
              <a:ext uri="{FF2B5EF4-FFF2-40B4-BE49-F238E27FC236}">
                <a16:creationId xmlns:a16="http://schemas.microsoft.com/office/drawing/2014/main" id="{A18DBD3C-F0EB-B255-E81F-2B716E93BC3A}"/>
              </a:ext>
            </a:extLst>
          </p:cNvPr>
          <p:cNvPicPr>
            <a:picLocks noChangeAspect="1"/>
          </p:cNvPicPr>
          <p:nvPr/>
        </p:nvPicPr>
        <p:blipFill>
          <a:blip r:embed="rId3"/>
          <a:srcRect l="11329" r="62199" b="72867"/>
          <a:stretch>
            <a:fillRect/>
          </a:stretch>
        </p:blipFill>
        <p:spPr>
          <a:xfrm>
            <a:off x="314631" y="589937"/>
            <a:ext cx="5411255" cy="6268061"/>
          </a:xfrm>
          <a:prstGeom prst="rect">
            <a:avLst/>
          </a:prstGeom>
        </p:spPr>
      </p:pic>
      <p:sp>
        <p:nvSpPr>
          <p:cNvPr id="8" name="TextBox 7">
            <a:extLst>
              <a:ext uri="{FF2B5EF4-FFF2-40B4-BE49-F238E27FC236}">
                <a16:creationId xmlns:a16="http://schemas.microsoft.com/office/drawing/2014/main" id="{EA263A72-B9A4-861A-3861-896A73A28D82}"/>
              </a:ext>
            </a:extLst>
          </p:cNvPr>
          <p:cNvSpPr txBox="1"/>
          <p:nvPr/>
        </p:nvSpPr>
        <p:spPr>
          <a:xfrm>
            <a:off x="5725886" y="589937"/>
            <a:ext cx="3418114" cy="6494085"/>
          </a:xfrm>
          <a:prstGeom prst="rect">
            <a:avLst/>
          </a:prstGeom>
          <a:noFill/>
        </p:spPr>
        <p:txBody>
          <a:bodyPr wrap="square" rtlCol="0">
            <a:spAutoFit/>
          </a:bodyPr>
          <a:lstStyle/>
          <a:p>
            <a:r>
              <a:rPr lang="en-IN" sz="1300" dirty="0">
                <a:latin typeface="Times New Roman" panose="02020603050405020304" pitchFamily="18" charset="0"/>
                <a:cs typeface="Times New Roman" panose="02020603050405020304" pitchFamily="18" charset="0"/>
              </a:rPr>
              <a:t>1. </a:t>
            </a:r>
            <a:r>
              <a:rPr lang="en-IN" sz="1300" b="1" dirty="0">
                <a:latin typeface="Times New Roman" panose="02020603050405020304" pitchFamily="18" charset="0"/>
                <a:cs typeface="Times New Roman" panose="02020603050405020304" pitchFamily="18" charset="0"/>
              </a:rPr>
              <a:t>Get the Message</a:t>
            </a:r>
          </a:p>
          <a:p>
            <a:r>
              <a:rPr lang="en-IN" sz="1300" dirty="0">
                <a:latin typeface="Times New Roman" panose="02020603050405020304" pitchFamily="18" charset="0"/>
                <a:cs typeface="Times New Roman" panose="02020603050405020304" pitchFamily="18" charset="0"/>
              </a:rPr>
              <a:t>You send a message on WhatsApp.</a:t>
            </a:r>
          </a:p>
          <a:p>
            <a:r>
              <a:rPr lang="en-IN" sz="1300" dirty="0">
                <a:latin typeface="Times New Roman" panose="02020603050405020304" pitchFamily="18" charset="0"/>
                <a:cs typeface="Times New Roman" panose="02020603050405020304" pitchFamily="18" charset="0"/>
              </a:rPr>
              <a:t>WhatsApp (owned by Meta) forwards it to the Bot's "brain" (the AWS Lambda function).</a:t>
            </a:r>
          </a:p>
          <a:p>
            <a:endParaRPr lang="en-IN" sz="1300" dirty="0">
              <a:latin typeface="Times New Roman" panose="02020603050405020304" pitchFamily="18" charset="0"/>
              <a:cs typeface="Times New Roman" panose="02020603050405020304" pitchFamily="18" charset="0"/>
            </a:endParaRPr>
          </a:p>
          <a:p>
            <a:r>
              <a:rPr lang="en-IN" sz="1300" dirty="0">
                <a:latin typeface="Times New Roman" panose="02020603050405020304" pitchFamily="18" charset="0"/>
                <a:cs typeface="Times New Roman" panose="02020603050405020304" pitchFamily="18" charset="0"/>
              </a:rPr>
              <a:t>2. </a:t>
            </a:r>
            <a:r>
              <a:rPr lang="en-IN" sz="1300" b="1" dirty="0">
                <a:latin typeface="Times New Roman" panose="02020603050405020304" pitchFamily="18" charset="0"/>
                <a:cs typeface="Times New Roman" panose="02020603050405020304" pitchFamily="18" charset="0"/>
              </a:rPr>
              <a:t>Understand and Remember the Question</a:t>
            </a:r>
          </a:p>
          <a:p>
            <a:r>
              <a:rPr lang="en-IN" sz="1300" dirty="0">
                <a:latin typeface="Times New Roman" panose="02020603050405020304" pitchFamily="18" charset="0"/>
                <a:cs typeface="Times New Roman" panose="02020603050405020304" pitchFamily="18" charset="0"/>
              </a:rPr>
              <a:t>The brain uses a tool (</a:t>
            </a:r>
            <a:r>
              <a:rPr lang="en-IN" sz="1300" dirty="0" err="1">
                <a:latin typeface="Times New Roman" panose="02020603050405020304" pitchFamily="18" charset="0"/>
                <a:cs typeface="Times New Roman" panose="02020603050405020304" pitchFamily="18" charset="0"/>
              </a:rPr>
              <a:t>FastAPI</a:t>
            </a:r>
            <a:r>
              <a:rPr lang="en-IN" sz="1300" dirty="0">
                <a:latin typeface="Times New Roman" panose="02020603050405020304" pitchFamily="18" charset="0"/>
                <a:cs typeface="Times New Roman" panose="02020603050405020304" pitchFamily="18" charset="0"/>
              </a:rPr>
              <a:t>) to read the text of your message.</a:t>
            </a:r>
          </a:p>
          <a:p>
            <a:r>
              <a:rPr lang="en-IN" sz="1300" dirty="0">
                <a:latin typeface="Times New Roman" panose="02020603050405020304" pitchFamily="18" charset="0"/>
                <a:cs typeface="Times New Roman" panose="02020603050405020304" pitchFamily="18" charset="0"/>
              </a:rPr>
              <a:t>It immediately writes your question down in its notebook (Pinecone database) so it doesn't forget.</a:t>
            </a:r>
          </a:p>
          <a:p>
            <a:endParaRPr lang="en-IN" sz="1300" dirty="0">
              <a:latin typeface="Times New Roman" panose="02020603050405020304" pitchFamily="18" charset="0"/>
              <a:cs typeface="Times New Roman" panose="02020603050405020304" pitchFamily="18" charset="0"/>
            </a:endParaRPr>
          </a:p>
          <a:p>
            <a:r>
              <a:rPr lang="en-IN" sz="1300" dirty="0">
                <a:latin typeface="Times New Roman" panose="02020603050405020304" pitchFamily="18" charset="0"/>
                <a:cs typeface="Times New Roman" panose="02020603050405020304" pitchFamily="18" charset="0"/>
              </a:rPr>
              <a:t>3. </a:t>
            </a:r>
            <a:r>
              <a:rPr lang="en-IN" sz="1300" b="1" dirty="0">
                <a:latin typeface="Times New Roman" panose="02020603050405020304" pitchFamily="18" charset="0"/>
                <a:cs typeface="Times New Roman" panose="02020603050405020304" pitchFamily="18" charset="0"/>
              </a:rPr>
              <a:t>Find the Answer</a:t>
            </a:r>
            <a:br>
              <a:rPr lang="en-IN" sz="1300" dirty="0">
                <a:latin typeface="Times New Roman" panose="02020603050405020304" pitchFamily="18" charset="0"/>
                <a:cs typeface="Times New Roman" panose="02020603050405020304" pitchFamily="18" charset="0"/>
              </a:rPr>
            </a:br>
            <a:r>
              <a:rPr lang="en-IN" sz="1300" dirty="0">
                <a:latin typeface="Times New Roman" panose="02020603050405020304" pitchFamily="18" charset="0"/>
                <a:cs typeface="Times New Roman" panose="02020603050405020304" pitchFamily="18" charset="0"/>
              </a:rPr>
              <a:t>This is the main work, called the "RAG Process":</a:t>
            </a:r>
          </a:p>
          <a:p>
            <a:r>
              <a:rPr lang="en-IN" sz="1300" dirty="0">
                <a:latin typeface="Times New Roman" panose="02020603050405020304" pitchFamily="18" charset="0"/>
                <a:cs typeface="Times New Roman" panose="02020603050405020304" pitchFamily="18" charset="0"/>
              </a:rPr>
              <a:t>Search: The bot looks through its notebook of legal information to find facts related to your question.</a:t>
            </a:r>
          </a:p>
          <a:p>
            <a:r>
              <a:rPr lang="en-IN" sz="1300" dirty="0">
                <a:latin typeface="Times New Roman" panose="02020603050405020304" pitchFamily="18" charset="0"/>
                <a:cs typeface="Times New Roman" panose="02020603050405020304" pitchFamily="18" charset="0"/>
              </a:rPr>
              <a:t>Prepare: It gathers those facts and your question into a neat package.</a:t>
            </a:r>
          </a:p>
          <a:p>
            <a:r>
              <a:rPr lang="en-IN" sz="1300" dirty="0">
                <a:latin typeface="Times New Roman" panose="02020603050405020304" pitchFamily="18" charset="0"/>
                <a:cs typeface="Times New Roman" panose="02020603050405020304" pitchFamily="18" charset="0"/>
              </a:rPr>
              <a:t>Ask the Expert: It sends that package to a super-smart legal expert (GPT-4) to draft a good answer.</a:t>
            </a:r>
          </a:p>
          <a:p>
            <a:endParaRPr lang="en-IN" sz="1300" dirty="0">
              <a:latin typeface="Times New Roman" panose="02020603050405020304" pitchFamily="18" charset="0"/>
              <a:cs typeface="Times New Roman" panose="02020603050405020304" pitchFamily="18" charset="0"/>
            </a:endParaRPr>
          </a:p>
          <a:p>
            <a:r>
              <a:rPr lang="en-IN" sz="1300" dirty="0">
                <a:latin typeface="Times New Roman" panose="02020603050405020304" pitchFamily="18" charset="0"/>
                <a:cs typeface="Times New Roman" panose="02020603050405020304" pitchFamily="18" charset="0"/>
              </a:rPr>
              <a:t>4. De</a:t>
            </a:r>
            <a:r>
              <a:rPr lang="en-IN" sz="1300" b="1" dirty="0">
                <a:latin typeface="Times New Roman" panose="02020603050405020304" pitchFamily="18" charset="0"/>
                <a:cs typeface="Times New Roman" panose="02020603050405020304" pitchFamily="18" charset="0"/>
              </a:rPr>
              <a:t>liver the Answer</a:t>
            </a:r>
          </a:p>
          <a:p>
            <a:r>
              <a:rPr lang="en-IN" sz="1300" dirty="0">
                <a:latin typeface="Times New Roman" panose="02020603050405020304" pitchFamily="18" charset="0"/>
                <a:cs typeface="Times New Roman" panose="02020603050405020304" pitchFamily="18" charset="0"/>
              </a:rPr>
              <a:t>The expert (GPT-4) sends back a well-written legal reply.</a:t>
            </a:r>
          </a:p>
          <a:p>
            <a:r>
              <a:rPr lang="en-IN" sz="1300" dirty="0">
                <a:latin typeface="Times New Roman" panose="02020603050405020304" pitchFamily="18" charset="0"/>
                <a:cs typeface="Times New Roman" panose="02020603050405020304" pitchFamily="18" charset="0"/>
              </a:rPr>
              <a:t>The bot writes this answer down in its notebook next to your original question.</a:t>
            </a:r>
          </a:p>
          <a:p>
            <a:r>
              <a:rPr lang="en-IN" sz="1300" dirty="0">
                <a:latin typeface="Times New Roman" panose="02020603050405020304" pitchFamily="18" charset="0"/>
                <a:cs typeface="Times New Roman" panose="02020603050405020304" pitchFamily="18" charset="0"/>
              </a:rPr>
              <a:t>Finally, it sends the answer back to you on WhatsApp.</a:t>
            </a:r>
          </a:p>
          <a:p>
            <a:endParaRPr lang="en-US" sz="13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457200" y="274639"/>
            <a:ext cx="8229600" cy="561975"/>
          </a:xfrm>
          <a:prstGeom prst="rect">
            <a:avLst/>
          </a:prstGeom>
          <a:noFill/>
          <a:ln>
            <a:noFill/>
          </a:ln>
        </p:spPr>
        <p:txBody>
          <a:bodyPr spcFirstLastPara="1" vert="horz" wrap="square" lIns="91425" tIns="45700" rIns="91425" bIns="45700" rtlCol="0" anchor="ctr" anchorCtr="0">
            <a:normAutofit fontScale="90000"/>
          </a:bodyPr>
          <a:lstStyle/>
          <a:p>
            <a:pPr algn="ctr">
              <a:lnSpc>
                <a:spcPct val="100000"/>
              </a:lnSpc>
              <a:spcBef>
                <a:spcPts val="0"/>
              </a:spcBef>
              <a:buClr>
                <a:schemeClr val="dk1"/>
              </a:buClr>
              <a:buSzPts val="4000"/>
            </a:pPr>
            <a:br>
              <a:rPr lang="en-US" dirty="0"/>
            </a:br>
            <a:br>
              <a:rPr lang="en-US" dirty="0"/>
            </a:br>
            <a:br>
              <a:rPr lang="en-US" dirty="0"/>
            </a:br>
            <a:br>
              <a:rPr lang="en-US" dirty="0"/>
            </a:br>
            <a:br>
              <a:rPr lang="en-US" dirty="0"/>
            </a:br>
            <a:br>
              <a:rPr lang="en-US" dirty="0"/>
            </a:br>
            <a:br>
              <a:rPr lang="en-US" dirty="0"/>
            </a:br>
            <a:br>
              <a:rPr lang="en-US" dirty="0"/>
            </a:br>
            <a:endParaRPr dirty="0"/>
          </a:p>
        </p:txBody>
      </p:sp>
      <p:sp>
        <p:nvSpPr>
          <p:cNvPr id="162" name="Google Shape;162;p11" descr="http://elementary.assam.gov.in/sites/default/files/swf_utility_folder/departments/elemenataryedu_medhassu_in_oid_3/this_comm/goals-all.png"/>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163" name="Google Shape;163;p11" descr="http://elementary.assam.gov.in/sites/default/files/swf_utility_folder/departments/elemenataryedu_medhassu_in_oid_3/this_comm/goals-all.png"/>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 name="Google Shape;143;p2">
            <a:extLst>
              <a:ext uri="{FF2B5EF4-FFF2-40B4-BE49-F238E27FC236}">
                <a16:creationId xmlns:a16="http://schemas.microsoft.com/office/drawing/2014/main" id="{1FACF69B-6691-770C-8969-9DCA21E21E21}"/>
              </a:ext>
            </a:extLst>
          </p:cNvPr>
          <p:cNvSpPr txBox="1"/>
          <p:nvPr/>
        </p:nvSpPr>
        <p:spPr>
          <a:xfrm>
            <a:off x="-21982" y="3"/>
            <a:ext cx="9144000" cy="561975"/>
          </a:xfrm>
          <a:prstGeom prst="rect">
            <a:avLst/>
          </a:prstGeom>
          <a:solidFill>
            <a:schemeClr val="accent4">
              <a:lumMod val="20000"/>
              <a:lumOff val="80000"/>
            </a:schemeClr>
          </a:solidFill>
          <a:ln w="9525" cap="flat" cmpd="sng">
            <a:solidFill>
              <a:schemeClr val="bg1">
                <a:lumMod val="8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FFFFFF"/>
              </a:buClr>
              <a:buSzPts val="2400"/>
            </a:pPr>
            <a:r>
              <a:rPr lang="en-US" sz="2800" b="1" dirty="0">
                <a:latin typeface="Times New Roman" panose="02020603050405020304" pitchFamily="18" charset="0"/>
                <a:cs typeface="Times New Roman" panose="02020603050405020304" pitchFamily="18" charset="0"/>
                <a:sym typeface="Book Antiqua"/>
              </a:rPr>
              <a:t>HARDWARE &amp; SOFTWARE REQUIREMENTS</a:t>
            </a:r>
            <a:endParaRPr sz="2800" b="1" dirty="0">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4CF2695B-8FCB-4DA6-A5E6-D6029DC3B629}"/>
              </a:ext>
            </a:extLst>
          </p:cNvPr>
          <p:cNvSpPr txBox="1"/>
          <p:nvPr/>
        </p:nvSpPr>
        <p:spPr>
          <a:xfrm>
            <a:off x="307975" y="1018083"/>
            <a:ext cx="8680450" cy="4093428"/>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Hardware:</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Processor: Intel i5/i7 or AMD </a:t>
            </a:r>
            <a:r>
              <a:rPr lang="en-IN" sz="2000" dirty="0" err="1">
                <a:latin typeface="Times New Roman" panose="02020603050405020304" pitchFamily="18" charset="0"/>
                <a:cs typeface="Times New Roman" panose="02020603050405020304" pitchFamily="18" charset="0"/>
              </a:rPr>
              <a:t>Ryzen</a:t>
            </a:r>
            <a:r>
              <a:rPr lang="en-IN" sz="2000" dirty="0">
                <a:latin typeface="Times New Roman" panose="02020603050405020304" pitchFamily="18" charset="0"/>
                <a:cs typeface="Times New Roman" panose="02020603050405020304" pitchFamily="18" charset="0"/>
              </a:rPr>
              <a:t> 5/7</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RAM: 8 GB (16 GB recommended)</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Storage: 256 GB SSD minimum</a:t>
            </a: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Software:</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Language: Python 3.10+</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Framework: </a:t>
            </a:r>
            <a:r>
              <a:rPr lang="en-IN" sz="2000" dirty="0" err="1">
                <a:latin typeface="Times New Roman" panose="02020603050405020304" pitchFamily="18" charset="0"/>
                <a:cs typeface="Times New Roman" panose="02020603050405020304" pitchFamily="18" charset="0"/>
              </a:rPr>
              <a:t>FastAPI</a:t>
            </a:r>
            <a:endParaRPr lang="en-I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Libraries: </a:t>
            </a:r>
            <a:r>
              <a:rPr lang="en-IN" sz="2000" dirty="0" err="1">
                <a:latin typeface="Times New Roman" panose="02020603050405020304" pitchFamily="18" charset="0"/>
                <a:cs typeface="Times New Roman" panose="02020603050405020304" pitchFamily="18" charset="0"/>
              </a:rPr>
              <a:t>LangChain</a:t>
            </a:r>
            <a:r>
              <a:rPr lang="en-IN" sz="2000" dirty="0">
                <a:latin typeface="Times New Roman" panose="02020603050405020304" pitchFamily="18" charset="0"/>
                <a:cs typeface="Times New Roman" panose="02020603050405020304" pitchFamily="18" charset="0"/>
              </a:rPr>
              <a:t>, Pinecone, OpenAI, HTTPX, Mangum</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Cloud: AWS Lambda + API Gateway</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Platform: WhatsApp Cloud API (Meta Developer)</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F1DAC2-9BD9-3B7B-6212-10E8CBB3C518}"/>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IMPLEMENTATION</a:t>
            </a:r>
          </a:p>
        </p:txBody>
      </p:sp>
      <p:sp>
        <p:nvSpPr>
          <p:cNvPr id="4" name="TextBox 3">
            <a:extLst>
              <a:ext uri="{FF2B5EF4-FFF2-40B4-BE49-F238E27FC236}">
                <a16:creationId xmlns:a16="http://schemas.microsoft.com/office/drawing/2014/main" id="{62C4FC52-4A53-7ABD-24C6-D177BAE5EAC1}"/>
              </a:ext>
            </a:extLst>
          </p:cNvPr>
          <p:cNvSpPr txBox="1"/>
          <p:nvPr/>
        </p:nvSpPr>
        <p:spPr>
          <a:xfrm>
            <a:off x="0" y="667754"/>
            <a:ext cx="9144000" cy="535531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Key Implementation Steps:</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Webhook Setup:</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FastAPI</a:t>
            </a:r>
            <a:r>
              <a:rPr lang="en-IN" dirty="0">
                <a:latin typeface="Times New Roman" panose="02020603050405020304" pitchFamily="18" charset="0"/>
                <a:cs typeface="Times New Roman" panose="02020603050405020304" pitchFamily="18" charset="0"/>
              </a:rPr>
              <a:t> handles GET verification and POST message events.</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Message Processing:</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Extracts sender ID and text; persists to Pinecone.</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Agent Creation:</a:t>
            </a:r>
            <a:br>
              <a:rPr lang="en-IN"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LangChain</a:t>
            </a:r>
            <a:r>
              <a:rPr lang="en-IN" dirty="0">
                <a:latin typeface="Times New Roman" panose="02020603050405020304" pitchFamily="18" charset="0"/>
                <a:cs typeface="Times New Roman" panose="02020603050405020304" pitchFamily="18" charset="0"/>
              </a:rPr>
              <a:t> agent built using GPT-4 + </a:t>
            </a:r>
            <a:r>
              <a:rPr lang="en-IN" dirty="0" err="1">
                <a:latin typeface="Times New Roman" panose="02020603050405020304" pitchFamily="18" charset="0"/>
                <a:cs typeface="Times New Roman" panose="02020603050405020304" pitchFamily="18" charset="0"/>
              </a:rPr>
              <a:t>RAGTool</a:t>
            </a:r>
            <a:r>
              <a:rPr lang="en-IN" dirty="0">
                <a:latin typeface="Times New Roman" panose="02020603050405020304" pitchFamily="18" charset="0"/>
                <a:cs typeface="Times New Roman" panose="02020603050405020304" pitchFamily="18" charset="0"/>
              </a:rPr>
              <a:t> for retrieval.</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Response Generation: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Retrieves context and generates AI legal response.</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Response Delivery:</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Sends message back via WhatsApp Cloud API.</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Deployment: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Deployed on AWS Lambda using Mangum for serverless execution.</a:t>
            </a:r>
          </a:p>
        </p:txBody>
      </p:sp>
    </p:spTree>
    <p:extLst>
      <p:ext uri="{BB962C8B-B14F-4D97-AF65-F5344CB8AC3E}">
        <p14:creationId xmlns:p14="http://schemas.microsoft.com/office/powerpoint/2010/main" val="2709078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5B7ED3-8029-474D-AC22-1A7E4D1D0CBE}"/>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TESTING</a:t>
            </a:r>
          </a:p>
        </p:txBody>
      </p:sp>
      <p:sp>
        <p:nvSpPr>
          <p:cNvPr id="3" name="Rectangle 1">
            <a:extLst>
              <a:ext uri="{FF2B5EF4-FFF2-40B4-BE49-F238E27FC236}">
                <a16:creationId xmlns:a16="http://schemas.microsoft.com/office/drawing/2014/main" id="{50D442F4-4609-79E0-2C22-0BB43FC04D39}"/>
              </a:ext>
            </a:extLst>
          </p:cNvPr>
          <p:cNvSpPr>
            <a:spLocks noChangeArrowheads="1"/>
          </p:cNvSpPr>
          <p:nvPr/>
        </p:nvSpPr>
        <p:spPr bwMode="auto">
          <a:xfrm>
            <a:off x="0" y="1028343"/>
            <a:ext cx="91440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b="1" u="sng" dirty="0">
                <a:latin typeface="Times New Roman" panose="02020603050405020304" pitchFamily="18" charset="0"/>
                <a:cs typeface="Times New Roman" panose="02020603050405020304" pitchFamily="18" charset="0"/>
              </a:rPr>
              <a:t>Testing Types:</a:t>
            </a:r>
          </a:p>
          <a:p>
            <a:endParaRPr lang="en-IN"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IN" b="1" dirty="0">
                <a:latin typeface="Times New Roman" panose="02020603050405020304" pitchFamily="18" charset="0"/>
                <a:cs typeface="Times New Roman" panose="02020603050405020304" pitchFamily="18" charset="0"/>
              </a:rPr>
              <a:t>Unit Testing: </a:t>
            </a:r>
          </a:p>
          <a:p>
            <a:pPr lvl="2"/>
            <a:r>
              <a:rPr lang="en-IN" dirty="0">
                <a:latin typeface="Times New Roman" panose="02020603050405020304" pitchFamily="18" charset="0"/>
                <a:cs typeface="Times New Roman" panose="02020603050405020304" pitchFamily="18" charset="0"/>
              </a:rPr>
              <a:t>Verified individual modules like message parsing and API calls.</a:t>
            </a:r>
          </a:p>
          <a:p>
            <a:pPr lvl="2"/>
            <a:endParaRPr lang="en-IN"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IN" b="1" dirty="0">
                <a:latin typeface="Times New Roman" panose="02020603050405020304" pitchFamily="18" charset="0"/>
                <a:cs typeface="Times New Roman" panose="02020603050405020304" pitchFamily="18" charset="0"/>
              </a:rPr>
              <a:t>Integration Testing: </a:t>
            </a:r>
          </a:p>
          <a:p>
            <a:pPr lvl="2"/>
            <a:r>
              <a:rPr lang="en-IN" dirty="0">
                <a:latin typeface="Times New Roman" panose="02020603050405020304" pitchFamily="18" charset="0"/>
                <a:cs typeface="Times New Roman" panose="02020603050405020304" pitchFamily="18" charset="0"/>
              </a:rPr>
              <a:t>Checked message flow from WhatsApp → Lambda → OpenAI → reply.</a:t>
            </a:r>
          </a:p>
          <a:p>
            <a:pPr lvl="2"/>
            <a:endParaRPr lang="en-IN"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IN" b="1" dirty="0">
                <a:latin typeface="Times New Roman" panose="02020603050405020304" pitchFamily="18" charset="0"/>
                <a:cs typeface="Times New Roman" panose="02020603050405020304" pitchFamily="18" charset="0"/>
              </a:rPr>
              <a:t>Functional Testing: </a:t>
            </a:r>
          </a:p>
          <a:p>
            <a:pPr lvl="2"/>
            <a:r>
              <a:rPr lang="en-IN" dirty="0">
                <a:latin typeface="Times New Roman" panose="02020603050405020304" pitchFamily="18" charset="0"/>
                <a:cs typeface="Times New Roman" panose="02020603050405020304" pitchFamily="18" charset="0"/>
              </a:rPr>
              <a:t>Ensured correct retrieval and accurate response.</a:t>
            </a:r>
          </a:p>
          <a:p>
            <a:pPr lvl="2"/>
            <a:endParaRPr lang="en-IN"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IN" b="1" dirty="0">
                <a:latin typeface="Times New Roman" panose="02020603050405020304" pitchFamily="18" charset="0"/>
                <a:cs typeface="Times New Roman" panose="02020603050405020304" pitchFamily="18" charset="0"/>
              </a:rPr>
              <a:t>System Testing:</a:t>
            </a:r>
          </a:p>
          <a:p>
            <a:pPr lvl="2"/>
            <a:r>
              <a:rPr lang="en-IN" dirty="0">
                <a:latin typeface="Times New Roman" panose="02020603050405020304" pitchFamily="18" charset="0"/>
                <a:cs typeface="Times New Roman" panose="02020603050405020304" pitchFamily="18" charset="0"/>
              </a:rPr>
              <a:t>Validated AWS deployment, latency, and scalability.</a:t>
            </a:r>
          </a:p>
          <a:p>
            <a:pPr lvl="2"/>
            <a:endParaRPr lang="en-IN"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IN" b="1" dirty="0">
                <a:latin typeface="Times New Roman" panose="02020603050405020304" pitchFamily="18" charset="0"/>
                <a:cs typeface="Times New Roman" panose="02020603050405020304" pitchFamily="18" charset="0"/>
              </a:rPr>
              <a:t>User Acceptance Testing: </a:t>
            </a:r>
          </a:p>
          <a:p>
            <a:pPr lvl="2"/>
            <a:r>
              <a:rPr lang="en-IN" dirty="0">
                <a:latin typeface="Times New Roman" panose="02020603050405020304" pitchFamily="18" charset="0"/>
                <a:cs typeface="Times New Roman" panose="02020603050405020304" pitchFamily="18" charset="0"/>
              </a:rPr>
              <a:t>Verified real-time response via WhatsApp demo.</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86014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E2CA65-194D-1B88-E698-CA035AE2BD2B}"/>
              </a:ext>
            </a:extLst>
          </p:cNvPr>
          <p:cNvSpPr txBox="1"/>
          <p:nvPr/>
        </p:nvSpPr>
        <p:spPr>
          <a:xfrm>
            <a:off x="0" y="0"/>
            <a:ext cx="9144000" cy="523220"/>
          </a:xfrm>
          <a:prstGeom prst="rect">
            <a:avLst/>
          </a:prstGeom>
          <a:solidFill>
            <a:schemeClr val="accent4">
              <a:lumMod val="20000"/>
              <a:lumOff val="80000"/>
            </a:schemeClr>
          </a:solidFill>
          <a:ln>
            <a:noFill/>
          </a:ln>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MODULE -1</a:t>
            </a:r>
          </a:p>
        </p:txBody>
      </p:sp>
      <p:sp>
        <p:nvSpPr>
          <p:cNvPr id="5" name="TextBox 4">
            <a:extLst>
              <a:ext uri="{FF2B5EF4-FFF2-40B4-BE49-F238E27FC236}">
                <a16:creationId xmlns:a16="http://schemas.microsoft.com/office/drawing/2014/main" id="{A844B9D5-9265-ACA8-E806-E6D9D6F44193}"/>
              </a:ext>
            </a:extLst>
          </p:cNvPr>
          <p:cNvSpPr txBox="1"/>
          <p:nvPr/>
        </p:nvSpPr>
        <p:spPr>
          <a:xfrm>
            <a:off x="172064" y="849842"/>
            <a:ext cx="8799871" cy="4708981"/>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Module 1: WhatsApp Integration</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Description:</a:t>
            </a:r>
          </a:p>
          <a:p>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This module connects the </a:t>
            </a:r>
            <a:r>
              <a:rPr lang="en-IN" sz="2000" dirty="0" err="1">
                <a:latin typeface="Times New Roman" panose="02020603050405020304" pitchFamily="18" charset="0"/>
                <a:cs typeface="Times New Roman" panose="02020603050405020304" pitchFamily="18" charset="0"/>
              </a:rPr>
              <a:t>LegalBot</a:t>
            </a:r>
            <a:r>
              <a:rPr lang="en-IN" sz="2000" dirty="0">
                <a:latin typeface="Times New Roman" panose="02020603050405020304" pitchFamily="18" charset="0"/>
                <a:cs typeface="Times New Roman" panose="02020603050405020304" pitchFamily="18" charset="0"/>
              </a:rPr>
              <a:t> system to WhatsApp via the Meta Cloud API. It manages message exchange between users and the backend, handling both webhook verification and real-time messaging.</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Key Features:</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Webhook verification and message parsing.</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Receives user queries through WhatsApp.</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Sends responses back using HTTPX client via the WhatsApp Cloud API.</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Ensures secure communication with access tokens.</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Handles different message types (text, media, interactive).</a:t>
            </a:r>
          </a:p>
        </p:txBody>
      </p:sp>
    </p:spTree>
    <p:extLst>
      <p:ext uri="{BB962C8B-B14F-4D97-AF65-F5344CB8AC3E}">
        <p14:creationId xmlns:p14="http://schemas.microsoft.com/office/powerpoint/2010/main" val="15913690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841AE-1D36-2A26-66E9-1BDD69475239}"/>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MODULE - 2</a:t>
            </a:r>
          </a:p>
        </p:txBody>
      </p:sp>
      <p:sp>
        <p:nvSpPr>
          <p:cNvPr id="4" name="TextBox 3">
            <a:extLst>
              <a:ext uri="{FF2B5EF4-FFF2-40B4-BE49-F238E27FC236}">
                <a16:creationId xmlns:a16="http://schemas.microsoft.com/office/drawing/2014/main" id="{F17AC0FB-5D0B-9052-E89E-9F1A08999640}"/>
              </a:ext>
            </a:extLst>
          </p:cNvPr>
          <p:cNvSpPr txBox="1"/>
          <p:nvPr/>
        </p:nvSpPr>
        <p:spPr>
          <a:xfrm>
            <a:off x="206477" y="776748"/>
            <a:ext cx="8937523" cy="4708981"/>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Module 2: LLM Agent</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Description:</a:t>
            </a:r>
          </a:p>
          <a:p>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The core intelligence of </a:t>
            </a:r>
            <a:r>
              <a:rPr lang="en-IN" sz="2000" dirty="0" err="1">
                <a:latin typeface="Times New Roman" panose="02020603050405020304" pitchFamily="18" charset="0"/>
                <a:cs typeface="Times New Roman" panose="02020603050405020304" pitchFamily="18" charset="0"/>
              </a:rPr>
              <a:t>LegalBot</a:t>
            </a:r>
            <a:r>
              <a:rPr lang="en-IN" sz="2000" dirty="0">
                <a:latin typeface="Times New Roman" panose="02020603050405020304" pitchFamily="18" charset="0"/>
                <a:cs typeface="Times New Roman" panose="02020603050405020304" pitchFamily="18" charset="0"/>
              </a:rPr>
              <a:t>, powered by GPT-4 and </a:t>
            </a:r>
            <a:r>
              <a:rPr lang="en-IN" sz="2000" dirty="0" err="1">
                <a:latin typeface="Times New Roman" panose="02020603050405020304" pitchFamily="18" charset="0"/>
                <a:cs typeface="Times New Roman" panose="02020603050405020304" pitchFamily="18" charset="0"/>
              </a:rPr>
              <a:t>LangChain</a:t>
            </a:r>
            <a:r>
              <a:rPr lang="en-IN" sz="2000" dirty="0">
                <a:latin typeface="Times New Roman" panose="02020603050405020304" pitchFamily="18" charset="0"/>
                <a:cs typeface="Times New Roman" panose="02020603050405020304" pitchFamily="18" charset="0"/>
              </a:rPr>
              <a:t>. This module interprets user queries, understands context, and generates legally accurate responses in natural language.</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Key Features:</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Uses GPT-4 for advanced legal language understanding.</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Built with </a:t>
            </a:r>
            <a:r>
              <a:rPr lang="en-IN" sz="2000" dirty="0" err="1">
                <a:latin typeface="Times New Roman" panose="02020603050405020304" pitchFamily="18" charset="0"/>
                <a:cs typeface="Times New Roman" panose="02020603050405020304" pitchFamily="18" charset="0"/>
              </a:rPr>
              <a:t>LangChain</a:t>
            </a:r>
            <a:r>
              <a:rPr lang="en-IN" sz="2000" dirty="0">
                <a:latin typeface="Times New Roman" panose="02020603050405020304" pitchFamily="18" charset="0"/>
                <a:cs typeface="Times New Roman" panose="02020603050405020304" pitchFamily="18" charset="0"/>
              </a:rPr>
              <a:t> for modular and tool-based reasoning.</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Integrates a system prompt tailored for Indian law context.</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Handles dynamic and multi-turn conversations.</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Ensures clear, concise, and context-aware responses.</a:t>
            </a:r>
          </a:p>
        </p:txBody>
      </p:sp>
    </p:spTree>
    <p:extLst>
      <p:ext uri="{BB962C8B-B14F-4D97-AF65-F5344CB8AC3E}">
        <p14:creationId xmlns:p14="http://schemas.microsoft.com/office/powerpoint/2010/main" val="556657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847A3-5F76-E4E4-3034-666FB4094591}"/>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MODULE - 3</a:t>
            </a:r>
          </a:p>
        </p:txBody>
      </p:sp>
      <p:sp>
        <p:nvSpPr>
          <p:cNvPr id="4" name="TextBox 3">
            <a:extLst>
              <a:ext uri="{FF2B5EF4-FFF2-40B4-BE49-F238E27FC236}">
                <a16:creationId xmlns:a16="http://schemas.microsoft.com/office/drawing/2014/main" id="{56388EAF-AB83-F2A0-5F8D-8C8B02CB7D8B}"/>
              </a:ext>
            </a:extLst>
          </p:cNvPr>
          <p:cNvSpPr txBox="1"/>
          <p:nvPr/>
        </p:nvSpPr>
        <p:spPr>
          <a:xfrm>
            <a:off x="108155" y="786582"/>
            <a:ext cx="8927690" cy="532453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Module 3: RAG and Pinecone Storage</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Description:</a:t>
            </a:r>
          </a:p>
          <a:p>
            <a:br>
              <a:rPr lang="en-IN" sz="2000" b="1"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This module enhances response accuracy through Retrieval-Augmented Generation (RAG). It stores and retrieves conversation history and legal documents using Pinecone’s vector database for semantic search.</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Key Features:</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Stores chat history and document embeddings in Pinecone.</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Retrieves top-K relevant contexts for better responses.</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Maintains long-term memory of user interactions.</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Supports similarity-based retrieval for contextual understanding.</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Enables continuous learning and adaptive responses.</a:t>
            </a:r>
          </a:p>
          <a:p>
            <a:pPr>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5035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8D54E9-1745-C734-0658-95B8EE5F8FA2}"/>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MODULE - 4</a:t>
            </a:r>
          </a:p>
        </p:txBody>
      </p:sp>
      <p:sp>
        <p:nvSpPr>
          <p:cNvPr id="4" name="TextBox 3">
            <a:extLst>
              <a:ext uri="{FF2B5EF4-FFF2-40B4-BE49-F238E27FC236}">
                <a16:creationId xmlns:a16="http://schemas.microsoft.com/office/drawing/2014/main" id="{2D92DD3B-FDFB-634E-799A-6ED5C99B24C0}"/>
              </a:ext>
            </a:extLst>
          </p:cNvPr>
          <p:cNvSpPr txBox="1"/>
          <p:nvPr/>
        </p:nvSpPr>
        <p:spPr>
          <a:xfrm>
            <a:off x="68826" y="700201"/>
            <a:ext cx="9075174" cy="4708981"/>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Module 4: AWS Deployment</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Description:</a:t>
            </a:r>
          </a:p>
          <a:p>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This module deploys the entire </a:t>
            </a:r>
            <a:r>
              <a:rPr lang="en-IN" sz="2000" dirty="0" err="1">
                <a:latin typeface="Times New Roman" panose="02020603050405020304" pitchFamily="18" charset="0"/>
                <a:cs typeface="Times New Roman" panose="02020603050405020304" pitchFamily="18" charset="0"/>
              </a:rPr>
              <a:t>LegalBot</a:t>
            </a:r>
            <a:r>
              <a:rPr lang="en-IN" sz="2000" dirty="0">
                <a:latin typeface="Times New Roman" panose="02020603050405020304" pitchFamily="18" charset="0"/>
                <a:cs typeface="Times New Roman" panose="02020603050405020304" pitchFamily="18" charset="0"/>
              </a:rPr>
              <a:t> system as a serverless application using AWS Lambda. It ensures scalability, security, and reliable performance for real-time WhatsApp interactions.</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Key Features:</a:t>
            </a:r>
          </a:p>
          <a:p>
            <a:endParaRPr lang="en-IN" sz="2000"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FastAPI</a:t>
            </a:r>
            <a:r>
              <a:rPr lang="en-IN" sz="2000" dirty="0">
                <a:latin typeface="Times New Roman" panose="02020603050405020304" pitchFamily="18" charset="0"/>
                <a:cs typeface="Times New Roman" panose="02020603050405020304" pitchFamily="18" charset="0"/>
              </a:rPr>
              <a:t> hosted on AWS Lambda using Mangum.</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HTTPS endpoints exposed via AWS API Gateway.</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Environment variables securely managed via AWS KMS.</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Auto-scaling and pay-per-use model for cost efficiency.</a:t>
            </a:r>
          </a:p>
          <a:p>
            <a:pPr marL="800100" lvl="1"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Integrated CloudWatch logging and monitoring.</a:t>
            </a:r>
          </a:p>
        </p:txBody>
      </p:sp>
    </p:spTree>
    <p:extLst>
      <p:ext uri="{BB962C8B-B14F-4D97-AF65-F5344CB8AC3E}">
        <p14:creationId xmlns:p14="http://schemas.microsoft.com/office/powerpoint/2010/main" val="8208023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p:nvPr/>
        </p:nvSpPr>
        <p:spPr>
          <a:xfrm>
            <a:off x="0" y="0"/>
            <a:ext cx="9144000" cy="658761"/>
          </a:xfrm>
          <a:prstGeom prst="rect">
            <a:avLst/>
          </a:prstGeom>
          <a:solidFill>
            <a:schemeClr val="accent4">
              <a:lumMod val="20000"/>
              <a:lumOff val="80000"/>
            </a:schemeClr>
          </a:solidFill>
          <a:ln w="9525" cap="flat" cmpd="sng">
            <a:noFill/>
            <a:prstDash val="solid"/>
            <a:miter lim="800000"/>
            <a:headEnd type="none" w="sm" len="sm"/>
            <a:tailEnd type="none" w="sm" len="sm"/>
          </a:ln>
          <a:effectLst/>
          <a:scene3d>
            <a:camera prst="orthographicFront">
              <a:rot lat="0" lon="0" rev="0"/>
            </a:camera>
            <a:lightRig rig="contrasting" dir="t">
              <a:rot lat="0" lon="0" rev="7800000"/>
            </a:lightRig>
          </a:scene3d>
          <a:sp3d>
            <a:bevelT w="139700" h="139700"/>
          </a:sp3d>
        </p:spPr>
        <p:txBody>
          <a:bodyPr spcFirstLastPara="1" wrap="square" lIns="91425" tIns="45700" rIns="91425" bIns="45700" anchor="ctr" anchorCtr="0">
            <a:noAutofit/>
          </a:bodyPr>
          <a:lstStyle/>
          <a:p>
            <a:pPr algn="ctr">
              <a:buClr>
                <a:srgbClr val="FFFFFF"/>
              </a:buClr>
              <a:buSzPts val="2400"/>
            </a:pPr>
            <a:r>
              <a:rPr lang="en-US" sz="2800" b="1" dirty="0">
                <a:latin typeface="Times New Roman" panose="02020603050405020304" pitchFamily="18" charset="0"/>
                <a:cs typeface="Times New Roman" panose="02020603050405020304" pitchFamily="18" charset="0"/>
                <a:sym typeface="Times New Roman"/>
              </a:rPr>
              <a:t>ABSTRACT</a:t>
            </a:r>
            <a:endParaRPr sz="2800" b="1" dirty="0">
              <a:latin typeface="Times New Roman" panose="02020603050405020304" pitchFamily="18" charset="0"/>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A417DD4D-4CF8-8494-0CF4-68F954CB1D7C}"/>
              </a:ext>
            </a:extLst>
          </p:cNvPr>
          <p:cNvSpPr txBox="1"/>
          <p:nvPr/>
        </p:nvSpPr>
        <p:spPr>
          <a:xfrm>
            <a:off x="334297" y="1012725"/>
            <a:ext cx="8613058" cy="465960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sz="2000" dirty="0"/>
              <a:t>Access to legal assistance in India is often limited due to cost, language </a:t>
            </a:r>
            <a:r>
              <a:rPr lang="en-IN" sz="2000" dirty="0" err="1"/>
              <a:t>barriers,and</a:t>
            </a:r>
            <a:r>
              <a:rPr lang="en-IN" sz="2000" dirty="0"/>
              <a:t> lack of awareness.</a:t>
            </a:r>
          </a:p>
          <a:p>
            <a:pPr marL="285750" indent="-285750">
              <a:lnSpc>
                <a:spcPct val="150000"/>
              </a:lnSpc>
              <a:buFont typeface="Wingdings" panose="05000000000000000000" pitchFamily="2" charset="2"/>
              <a:buChar char="Ø"/>
            </a:pPr>
            <a:r>
              <a:rPr lang="en-IN" sz="2000" b="1" dirty="0" err="1"/>
              <a:t>LegalBot</a:t>
            </a:r>
            <a:r>
              <a:rPr lang="en-IN" sz="2000" dirty="0"/>
              <a:t> aims to bridge this gap by providing a </a:t>
            </a:r>
            <a:r>
              <a:rPr lang="en-IN" sz="2000" b="1" dirty="0"/>
              <a:t>WhatsApp-based AI chatbot</a:t>
            </a:r>
            <a:r>
              <a:rPr lang="en-IN" sz="2000" dirty="0"/>
              <a:t> capable of offering </a:t>
            </a:r>
            <a:r>
              <a:rPr lang="en-IN" sz="2000" b="1" dirty="0"/>
              <a:t>legal guidance and information</a:t>
            </a:r>
            <a:r>
              <a:rPr lang="en-IN" sz="2000" dirty="0"/>
              <a:t> in a conversational format.</a:t>
            </a:r>
          </a:p>
          <a:p>
            <a:pPr marL="285750" indent="-285750">
              <a:lnSpc>
                <a:spcPct val="150000"/>
              </a:lnSpc>
              <a:buFont typeface="Wingdings" panose="05000000000000000000" pitchFamily="2" charset="2"/>
              <a:buChar char="Ø"/>
            </a:pPr>
            <a:r>
              <a:rPr lang="en-IN" sz="2000" dirty="0"/>
              <a:t>The system integrates </a:t>
            </a:r>
            <a:r>
              <a:rPr lang="en-IN" sz="2000" b="1" dirty="0"/>
              <a:t>Large Language Models (LLMs)</a:t>
            </a:r>
            <a:r>
              <a:rPr lang="en-IN" sz="2000" dirty="0"/>
              <a:t> with </a:t>
            </a:r>
            <a:r>
              <a:rPr lang="en-IN" sz="2000" b="1" dirty="0"/>
              <a:t>Retrieval-Augmented Generation (RAG)</a:t>
            </a:r>
            <a:r>
              <a:rPr lang="en-IN" sz="2000" dirty="0"/>
              <a:t> and a </a:t>
            </a:r>
            <a:r>
              <a:rPr lang="en-IN" sz="2000" b="1" dirty="0"/>
              <a:t>vector database (Pinecone)</a:t>
            </a:r>
            <a:r>
              <a:rPr lang="en-IN" sz="2000" dirty="0"/>
              <a:t> to deliver contextually accurate answers from stored legal documents.</a:t>
            </a:r>
          </a:p>
          <a:p>
            <a:pPr marL="285750" indent="-285750">
              <a:lnSpc>
                <a:spcPct val="150000"/>
              </a:lnSpc>
              <a:buFont typeface="Wingdings" panose="05000000000000000000" pitchFamily="2" charset="2"/>
              <a:buChar char="Ø"/>
            </a:pPr>
            <a:r>
              <a:rPr lang="en-IN" sz="2000" dirty="0"/>
              <a:t>By leveraging </a:t>
            </a:r>
            <a:r>
              <a:rPr lang="en-IN" sz="2000" b="1" dirty="0"/>
              <a:t>OpenAI GPT-4</a:t>
            </a:r>
            <a:r>
              <a:rPr lang="en-IN" sz="2000" dirty="0"/>
              <a:t>, </a:t>
            </a:r>
            <a:r>
              <a:rPr lang="en-IN" sz="2000" b="1" dirty="0" err="1"/>
              <a:t>LangChain</a:t>
            </a:r>
            <a:r>
              <a:rPr lang="en-IN" sz="2000" dirty="0"/>
              <a:t>, and </a:t>
            </a:r>
            <a:r>
              <a:rPr lang="en-IN" sz="2000" b="1" dirty="0"/>
              <a:t>Meta’s WhatsApp Cloud API</a:t>
            </a:r>
            <a:r>
              <a:rPr lang="en-IN" sz="2000" dirty="0"/>
              <a:t>, </a:t>
            </a:r>
            <a:r>
              <a:rPr lang="en-IN" sz="2000" dirty="0" err="1"/>
              <a:t>LegalBot</a:t>
            </a:r>
            <a:r>
              <a:rPr lang="en-IN" sz="2000" dirty="0"/>
              <a:t> delivers real-time, reliable, and accessible legal assistance to users through WhatsApp.</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1A5F7-55AE-6C9A-57AA-37999B64A89B}"/>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E1DD62E8-227B-5D56-D5BA-ECC10E3F95A2}"/>
              </a:ext>
            </a:extLst>
          </p:cNvPr>
          <p:cNvPicPr>
            <a:picLocks noChangeAspect="1"/>
          </p:cNvPicPr>
          <p:nvPr/>
        </p:nvPicPr>
        <p:blipFill>
          <a:blip r:embed="rId2"/>
          <a:stretch>
            <a:fillRect/>
          </a:stretch>
        </p:blipFill>
        <p:spPr>
          <a:xfrm>
            <a:off x="6397179" y="862804"/>
            <a:ext cx="2605307" cy="5646851"/>
          </a:xfrm>
          <a:prstGeom prst="rect">
            <a:avLst/>
          </a:prstGeom>
        </p:spPr>
      </p:pic>
      <p:pic>
        <p:nvPicPr>
          <p:cNvPr id="4" name="Picture 3">
            <a:extLst>
              <a:ext uri="{FF2B5EF4-FFF2-40B4-BE49-F238E27FC236}">
                <a16:creationId xmlns:a16="http://schemas.microsoft.com/office/drawing/2014/main" id="{BED24EEB-19C2-D75B-50F6-487B759CA5AD}"/>
              </a:ext>
            </a:extLst>
          </p:cNvPr>
          <p:cNvPicPr>
            <a:picLocks noChangeAspect="1"/>
          </p:cNvPicPr>
          <p:nvPr/>
        </p:nvPicPr>
        <p:blipFill>
          <a:blip r:embed="rId3"/>
          <a:stretch>
            <a:fillRect/>
          </a:stretch>
        </p:blipFill>
        <p:spPr>
          <a:xfrm>
            <a:off x="584208" y="862804"/>
            <a:ext cx="2605307" cy="5646851"/>
          </a:xfrm>
          <a:prstGeom prst="rect">
            <a:avLst/>
          </a:prstGeom>
        </p:spPr>
      </p:pic>
      <p:pic>
        <p:nvPicPr>
          <p:cNvPr id="5" name="Picture 4">
            <a:extLst>
              <a:ext uri="{FF2B5EF4-FFF2-40B4-BE49-F238E27FC236}">
                <a16:creationId xmlns:a16="http://schemas.microsoft.com/office/drawing/2014/main" id="{3C45E183-2C36-7987-5F4A-BD8F585E2890}"/>
              </a:ext>
            </a:extLst>
          </p:cNvPr>
          <p:cNvPicPr>
            <a:picLocks noChangeAspect="1"/>
          </p:cNvPicPr>
          <p:nvPr/>
        </p:nvPicPr>
        <p:blipFill>
          <a:blip r:embed="rId4"/>
          <a:stretch>
            <a:fillRect/>
          </a:stretch>
        </p:blipFill>
        <p:spPr>
          <a:xfrm>
            <a:off x="3472473" y="862804"/>
            <a:ext cx="2605307" cy="5646851"/>
          </a:xfrm>
          <a:prstGeom prst="rect">
            <a:avLst/>
          </a:prstGeom>
        </p:spPr>
      </p:pic>
    </p:spTree>
    <p:extLst>
      <p:ext uri="{BB962C8B-B14F-4D97-AF65-F5344CB8AC3E}">
        <p14:creationId xmlns:p14="http://schemas.microsoft.com/office/powerpoint/2010/main" val="16955419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0DC345-424D-3003-32BE-6E21934DFC40}"/>
              </a:ext>
            </a:extLst>
          </p:cNvPr>
          <p:cNvSpPr txBox="1"/>
          <p:nvPr/>
        </p:nvSpPr>
        <p:spPr>
          <a:xfrm>
            <a:off x="0" y="-1"/>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BB569AB9-815B-D7E6-F775-2FECBAC6125A}"/>
              </a:ext>
            </a:extLst>
          </p:cNvPr>
          <p:cNvPicPr>
            <a:picLocks noChangeAspect="1"/>
          </p:cNvPicPr>
          <p:nvPr/>
        </p:nvPicPr>
        <p:blipFill>
          <a:blip r:embed="rId2"/>
          <a:stretch>
            <a:fillRect/>
          </a:stretch>
        </p:blipFill>
        <p:spPr>
          <a:xfrm>
            <a:off x="685800" y="1100316"/>
            <a:ext cx="7772400" cy="4657367"/>
          </a:xfrm>
          <a:prstGeom prst="rect">
            <a:avLst/>
          </a:prstGeom>
        </p:spPr>
      </p:pic>
    </p:spTree>
    <p:extLst>
      <p:ext uri="{BB962C8B-B14F-4D97-AF65-F5344CB8AC3E}">
        <p14:creationId xmlns:p14="http://schemas.microsoft.com/office/powerpoint/2010/main" val="1338848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CA713D-4F7E-7D4A-0D3B-E94B276D72E0}"/>
              </a:ext>
            </a:extLst>
          </p:cNvPr>
          <p:cNvSpPr txBox="1"/>
          <p:nvPr/>
        </p:nvSpPr>
        <p:spPr>
          <a:xfrm>
            <a:off x="0" y="0"/>
            <a:ext cx="9143999"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9B0CE9DB-3FEB-842A-B776-89A4893E0E49}"/>
              </a:ext>
            </a:extLst>
          </p:cNvPr>
          <p:cNvPicPr>
            <a:picLocks noChangeAspect="1"/>
          </p:cNvPicPr>
          <p:nvPr/>
        </p:nvPicPr>
        <p:blipFill>
          <a:blip r:embed="rId2"/>
          <a:stretch>
            <a:fillRect/>
          </a:stretch>
        </p:blipFill>
        <p:spPr>
          <a:xfrm>
            <a:off x="685800" y="975836"/>
            <a:ext cx="7772400" cy="4906327"/>
          </a:xfrm>
          <a:prstGeom prst="rect">
            <a:avLst/>
          </a:prstGeom>
        </p:spPr>
      </p:pic>
    </p:spTree>
    <p:extLst>
      <p:ext uri="{BB962C8B-B14F-4D97-AF65-F5344CB8AC3E}">
        <p14:creationId xmlns:p14="http://schemas.microsoft.com/office/powerpoint/2010/main" val="2089161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10706-336F-FEB6-D5B9-BDD854C3DF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3682C4-2599-9895-2CBC-2218B762B00E}"/>
              </a:ext>
            </a:extLst>
          </p:cNvPr>
          <p:cNvSpPr txBox="1"/>
          <p:nvPr/>
        </p:nvSpPr>
        <p:spPr>
          <a:xfrm>
            <a:off x="0" y="0"/>
            <a:ext cx="9143999"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930B4C2F-29CB-EE81-E33C-37248278B727}"/>
              </a:ext>
            </a:extLst>
          </p:cNvPr>
          <p:cNvPicPr>
            <a:picLocks noChangeAspect="1"/>
          </p:cNvPicPr>
          <p:nvPr/>
        </p:nvPicPr>
        <p:blipFill>
          <a:blip r:embed="rId2"/>
          <a:stretch>
            <a:fillRect/>
          </a:stretch>
        </p:blipFill>
        <p:spPr>
          <a:xfrm>
            <a:off x="685800" y="1188363"/>
            <a:ext cx="7772400" cy="4481274"/>
          </a:xfrm>
          <a:prstGeom prst="rect">
            <a:avLst/>
          </a:prstGeom>
        </p:spPr>
      </p:pic>
    </p:spTree>
    <p:extLst>
      <p:ext uri="{BB962C8B-B14F-4D97-AF65-F5344CB8AC3E}">
        <p14:creationId xmlns:p14="http://schemas.microsoft.com/office/powerpoint/2010/main" val="12137468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BF4C6-6BE3-B5F5-3713-CCF9004CE1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06D915-C584-6C37-68A7-4630BA514323}"/>
              </a:ext>
            </a:extLst>
          </p:cNvPr>
          <p:cNvSpPr txBox="1"/>
          <p:nvPr/>
        </p:nvSpPr>
        <p:spPr>
          <a:xfrm>
            <a:off x="0" y="0"/>
            <a:ext cx="9143999"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8FD679C0-8858-2D41-0E5B-FC4F242D707F}"/>
              </a:ext>
            </a:extLst>
          </p:cNvPr>
          <p:cNvPicPr>
            <a:picLocks noChangeAspect="1"/>
          </p:cNvPicPr>
          <p:nvPr/>
        </p:nvPicPr>
        <p:blipFill>
          <a:blip r:embed="rId2"/>
          <a:stretch>
            <a:fillRect/>
          </a:stretch>
        </p:blipFill>
        <p:spPr>
          <a:xfrm>
            <a:off x="685800" y="1188363"/>
            <a:ext cx="7772400" cy="4481274"/>
          </a:xfrm>
          <a:prstGeom prst="rect">
            <a:avLst/>
          </a:prstGeom>
        </p:spPr>
      </p:pic>
    </p:spTree>
    <p:extLst>
      <p:ext uri="{BB962C8B-B14F-4D97-AF65-F5344CB8AC3E}">
        <p14:creationId xmlns:p14="http://schemas.microsoft.com/office/powerpoint/2010/main" val="39385639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E425B-D98E-4241-46A5-68C6C0B33E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B8A755-D173-394E-75DB-A3E19555EEF4}"/>
              </a:ext>
            </a:extLst>
          </p:cNvPr>
          <p:cNvSpPr txBox="1"/>
          <p:nvPr/>
        </p:nvSpPr>
        <p:spPr>
          <a:xfrm>
            <a:off x="0" y="0"/>
            <a:ext cx="9143999"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583917B3-BF9A-B0FD-D306-21ABAB75A470}"/>
              </a:ext>
            </a:extLst>
          </p:cNvPr>
          <p:cNvPicPr>
            <a:picLocks noChangeAspect="1"/>
          </p:cNvPicPr>
          <p:nvPr/>
        </p:nvPicPr>
        <p:blipFill>
          <a:blip r:embed="rId2"/>
          <a:stretch>
            <a:fillRect/>
          </a:stretch>
        </p:blipFill>
        <p:spPr>
          <a:xfrm>
            <a:off x="685800" y="1188363"/>
            <a:ext cx="7772400" cy="4481274"/>
          </a:xfrm>
          <a:prstGeom prst="rect">
            <a:avLst/>
          </a:prstGeom>
        </p:spPr>
      </p:pic>
    </p:spTree>
    <p:extLst>
      <p:ext uri="{BB962C8B-B14F-4D97-AF65-F5344CB8AC3E}">
        <p14:creationId xmlns:p14="http://schemas.microsoft.com/office/powerpoint/2010/main" val="3705724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EF0C7-FC56-3621-2A1D-B2BE4B3D0A22}"/>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CONCLUSION &amp; FUTURE ENHANCEMENTS</a:t>
            </a:r>
          </a:p>
        </p:txBody>
      </p:sp>
      <p:sp>
        <p:nvSpPr>
          <p:cNvPr id="3" name="TextBox 2">
            <a:extLst>
              <a:ext uri="{FF2B5EF4-FFF2-40B4-BE49-F238E27FC236}">
                <a16:creationId xmlns:a16="http://schemas.microsoft.com/office/drawing/2014/main" id="{60486D50-B36D-FE51-CE16-14371C781C0C}"/>
              </a:ext>
            </a:extLst>
          </p:cNvPr>
          <p:cNvSpPr txBox="1"/>
          <p:nvPr/>
        </p:nvSpPr>
        <p:spPr>
          <a:xfrm>
            <a:off x="172064" y="1443841"/>
            <a:ext cx="8799871" cy="3970318"/>
          </a:xfrm>
          <a:prstGeom prst="rect">
            <a:avLst/>
          </a:prstGeom>
          <a:noFill/>
        </p:spPr>
        <p:txBody>
          <a:bodyPr wrap="square" rtlCol="0">
            <a:spAutoFit/>
          </a:bodyPr>
          <a:lstStyle/>
          <a:p>
            <a:pPr marL="285750" indent="-285750">
              <a:buFont typeface="Wingdings" pitchFamily="2" charset="2"/>
              <a:buChar char="Ø"/>
            </a:pPr>
            <a:r>
              <a:rPr lang="en-IN" b="1" dirty="0">
                <a:latin typeface="Times New Roman" panose="02020603050405020304" pitchFamily="18" charset="0"/>
                <a:cs typeface="Times New Roman" panose="02020603050405020304" pitchFamily="18" charset="0"/>
              </a:rPr>
              <a:t>Conclusion:</a:t>
            </a:r>
          </a:p>
          <a:p>
            <a:pPr lvl="1"/>
            <a:r>
              <a:rPr lang="en-IN" b="1" dirty="0">
                <a:latin typeface="Times New Roman" panose="02020603050405020304" pitchFamily="18" charset="0"/>
                <a:cs typeface="Times New Roman" panose="02020603050405020304" pitchFamily="18" charset="0"/>
              </a:rPr>
              <a:t> </a:t>
            </a:r>
            <a:br>
              <a:rPr lang="en-IN" b="1" dirty="0">
                <a:latin typeface="Times New Roman" panose="02020603050405020304" pitchFamily="18" charset="0"/>
                <a:cs typeface="Times New Roman" panose="02020603050405020304" pitchFamily="18" charset="0"/>
              </a:rPr>
            </a:br>
            <a:r>
              <a:rPr lang="en-IN" dirty="0" err="1">
                <a:latin typeface="Times New Roman" panose="02020603050405020304" pitchFamily="18" charset="0"/>
                <a:cs typeface="Times New Roman" panose="02020603050405020304" pitchFamily="18" charset="0"/>
              </a:rPr>
              <a:t>LegalBot</a:t>
            </a:r>
            <a:r>
              <a:rPr lang="en-IN" dirty="0">
                <a:latin typeface="Times New Roman" panose="02020603050405020304" pitchFamily="18" charset="0"/>
                <a:cs typeface="Times New Roman" panose="02020603050405020304" pitchFamily="18" charset="0"/>
              </a:rPr>
              <a:t> successfully provides AI-powered legal assistance via WhatsApp, making Indian law more accessible and understandable to the public.</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By integrating GPT-4 and Pinecone with </a:t>
            </a:r>
            <a:r>
              <a:rPr lang="en-IN" dirty="0" err="1">
                <a:latin typeface="Times New Roman" panose="02020603050405020304" pitchFamily="18" charset="0"/>
                <a:cs typeface="Times New Roman" panose="02020603050405020304" pitchFamily="18" charset="0"/>
              </a:rPr>
              <a:t>LangChain</a:t>
            </a:r>
            <a:r>
              <a:rPr lang="en-IN" dirty="0">
                <a:latin typeface="Times New Roman" panose="02020603050405020304" pitchFamily="18" charset="0"/>
                <a:cs typeface="Times New Roman" panose="02020603050405020304" pitchFamily="18" charset="0"/>
              </a:rPr>
              <a:t>, the system ensures reliable, context-aware, and scalable legal communication.</a:t>
            </a:r>
          </a:p>
          <a:p>
            <a:endParaRPr lang="en-I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IN" b="1" dirty="0">
                <a:latin typeface="Times New Roman" panose="02020603050405020304" pitchFamily="18" charset="0"/>
                <a:cs typeface="Times New Roman" panose="02020603050405020304" pitchFamily="18" charset="0"/>
              </a:rPr>
              <a:t>Future Enhancements:</a:t>
            </a:r>
          </a:p>
          <a:p>
            <a:endParaRPr lang="en-I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Support multilingual responses (Tamil, Hindi, etc.)</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Integrate voice-to-text and document uploads.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Expand to other messaging platforms.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Include case-law summarization and real-time legal updates.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474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EB8D3-49AC-6D73-C209-00DAF8F0E134}"/>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56F518B4-9B64-22ED-0D0E-AC3474D3C393}"/>
              </a:ext>
            </a:extLst>
          </p:cNvPr>
          <p:cNvSpPr txBox="1"/>
          <p:nvPr/>
        </p:nvSpPr>
        <p:spPr>
          <a:xfrm>
            <a:off x="108155" y="523220"/>
            <a:ext cx="8927690" cy="618630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F. Rivas-Echeverría, L. T. Ramos, J. L. Ibarra, S. Zerpa-Bonillo, S. Arciniegas, and M. </a:t>
            </a:r>
            <a:r>
              <a:rPr lang="en-IN" dirty="0" err="1">
                <a:latin typeface="Times New Roman" panose="02020603050405020304" pitchFamily="18" charset="0"/>
                <a:cs typeface="Times New Roman" panose="02020603050405020304" pitchFamily="18" charset="0"/>
              </a:rPr>
              <a:t>Asprino</a:t>
            </a:r>
            <a:r>
              <a:rPr lang="en-IN" dirty="0">
                <a:latin typeface="Times New Roman" panose="02020603050405020304" pitchFamily="18" charset="0"/>
                <a:cs typeface="Times New Roman" panose="02020603050405020304" pitchFamily="18" charset="0"/>
              </a:rPr>
              <a:t>-Salas,“</a:t>
            </a:r>
            <a:r>
              <a:rPr lang="en-IN" dirty="0" err="1">
                <a:latin typeface="Times New Roman" panose="02020603050405020304" pitchFamily="18" charset="0"/>
                <a:cs typeface="Times New Roman" panose="02020603050405020304" pitchFamily="18" charset="0"/>
              </a:rPr>
              <a:t>LegalBot</a:t>
            </a:r>
            <a:r>
              <a:rPr lang="en-IN" dirty="0">
                <a:latin typeface="Times New Roman" panose="02020603050405020304" pitchFamily="18" charset="0"/>
                <a:cs typeface="Times New Roman" panose="02020603050405020304" pitchFamily="18" charset="0"/>
              </a:rPr>
              <a:t>-EC: An LLM-Based Chatbot for Legal Assistance in Ecuadorian Law,”.</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M. R. Singh, S. Ahmad, K. Sharma, P. Sharma, and P. Kaushik, “AI-Driven Legal Assistance: Optimizing Document Retrieval and Case Classification with NLP Techniques,” in Proc. 2025 Int. Conf. Advances in Modern Age Technologies for Health and Engineering Science (AMATHE), 2025, pp. 1–10.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10.1109/AMATHE65477.2025.11080869.</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A. Dutta, K. K. Sarma, and Y. S. P., “AI Legal Assistant for IPC,” in Proc. 2024 8th Int. Conf. Computational System and Information Technology for Sustainable Solutions (CSITSS)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N. K. Sahu, N. Mishra, R. Soni, P. N. P. Naidu, and P. Pawar, “Development of Assistance System for Online Dispute Resolution and Legal Advice using AIML,” in Proc. 2025 Int. Conf. Computational, Communication and Information Technology (ICCCIT), 2025, pp. 142–145.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10.1109/ICCCIT62592.2025.10927904.</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K. R., V. G. R., D. N., S. N. C., and S. V. Y., “Ethical and Legal Implications of AI Chatbots in Legal Sector,” in Proc. 2025 Int. Conf. Computational Robotics, Testing and Engineering Evaluation (ICCRTEE), 2025, pp. 1–5.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10.1109/ICCRTEE64519.2025.11053085.</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S. </a:t>
            </a:r>
            <a:r>
              <a:rPr lang="en-IN" dirty="0" err="1">
                <a:latin typeface="Times New Roman" panose="02020603050405020304" pitchFamily="18" charset="0"/>
                <a:cs typeface="Times New Roman" panose="02020603050405020304" pitchFamily="18" charset="0"/>
              </a:rPr>
              <a:t>Marrivagu</a:t>
            </a:r>
            <a:r>
              <a:rPr lang="en-IN" dirty="0">
                <a:latin typeface="Times New Roman" panose="02020603050405020304" pitchFamily="18" charset="0"/>
                <a:cs typeface="Times New Roman" panose="02020603050405020304" pitchFamily="18" charset="0"/>
              </a:rPr>
              <a:t> and A. R. S., “Artificial Intelligence for Legal Chatbot,” J. Eng. Sci., vol. 15</a:t>
            </a:r>
          </a:p>
        </p:txBody>
      </p:sp>
    </p:spTree>
    <p:extLst>
      <p:ext uri="{BB962C8B-B14F-4D97-AF65-F5344CB8AC3E}">
        <p14:creationId xmlns:p14="http://schemas.microsoft.com/office/powerpoint/2010/main" val="40130333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4C5F2-9558-33AD-97CE-969D73C72A23}"/>
              </a:ext>
            </a:extLst>
          </p:cNvPr>
          <p:cNvSpPr txBox="1"/>
          <p:nvPr/>
        </p:nvSpPr>
        <p:spPr>
          <a:xfrm>
            <a:off x="235974" y="137652"/>
            <a:ext cx="8613057" cy="701730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[7] A. R. Kandula et al., “Design and Implementation of a Chatbot for Automated Legal Assistance using Natural Language Processing and Machine Learning,” in Proc. 2023 Annu. Int. Conf. Emerging Research Areas: Int. Conf. Intelligent Systems (AICERA/ICIS), 2023, pp. 1–6.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10.1109/AICERA/ICIS59538.2023.10420298.</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[8] D. Kurniawan and S. E. </a:t>
            </a:r>
            <a:r>
              <a:rPr lang="en-IN" dirty="0" err="1">
                <a:latin typeface="Times New Roman" panose="02020603050405020304" pitchFamily="18" charset="0"/>
                <a:cs typeface="Times New Roman" panose="02020603050405020304" pitchFamily="18" charset="0"/>
              </a:rPr>
              <a:t>Hiererra</a:t>
            </a:r>
            <a:r>
              <a:rPr lang="en-IN" dirty="0">
                <a:latin typeface="Times New Roman" panose="02020603050405020304" pitchFamily="18" charset="0"/>
                <a:cs typeface="Times New Roman" panose="02020603050405020304" pitchFamily="18" charset="0"/>
              </a:rPr>
              <a:t>, “AI Legal Companion: Enhancing Access to Justice and Legal Literacy for the Public,” in Proc. 2024 Int. Conf. ICT for Smart Society (ICISS), 2024, pp. 1–6.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10.1109/ICISS62896.2024.10751371.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[9] D. Jain, M. D. Borah, and A. Biswas, “Summarization of Legal Documents: Where Are We Now and the Way Forward,”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Sci. Rev., vol. 40, 2021, Art. no. 100388.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10.1016/j.cosrev.2021.100388.</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[10] Z. </a:t>
            </a:r>
            <a:r>
              <a:rPr lang="en-IN" dirty="0" err="1">
                <a:latin typeface="Times New Roman" panose="02020603050405020304" pitchFamily="18" charset="0"/>
                <a:cs typeface="Times New Roman" panose="02020603050405020304" pitchFamily="18" charset="0"/>
              </a:rPr>
              <a:t>Misquitta</a:t>
            </a:r>
            <a:r>
              <a:rPr lang="en-IN" dirty="0">
                <a:latin typeface="Times New Roman" panose="02020603050405020304" pitchFamily="18" charset="0"/>
                <a:cs typeface="Times New Roman" panose="02020603050405020304" pitchFamily="18" charset="0"/>
              </a:rPr>
              <a:t> et al., “Law Chatbot,” Int. J. Res. Appl. Sci. Eng. Technol., vol. 12, no. 5, pp. 164–170, 2024.</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[11] H. Chen et al., “A Comparative Study of Automated Legal Text Classification Using Random Forests and Deep Learning,” Inf. Process. Manage., vol. 59, no. 1, 2022, Art. no. 102759.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10.1016/j.ipm.2021.102759.</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[12] N. K., R. Sharma, E. Srivastav, A. Patel, D. P. Rana, and A. Singh, “LAWBOT: A Smart User Indian Legal Chatbot using Machine Learning Framework,” in Proc. 2024 IEEE 9th Int. Conf. Convergence in Technology (I2CT), 2024, pp. 1–7.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10.1109/I2CT61223.2024.10543337.</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217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B8F4C-9822-8F1F-EF81-4C1F62348ECF}"/>
              </a:ext>
            </a:extLst>
          </p:cNvPr>
          <p:cNvSpPr txBox="1"/>
          <p:nvPr/>
        </p:nvSpPr>
        <p:spPr>
          <a:xfrm>
            <a:off x="167148" y="127819"/>
            <a:ext cx="8721213" cy="701730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[13] T. </a:t>
            </a:r>
            <a:r>
              <a:rPr lang="en-IN" dirty="0" err="1">
                <a:latin typeface="Times New Roman" panose="02020603050405020304" pitchFamily="18" charset="0"/>
                <a:cs typeface="Times New Roman" panose="02020603050405020304" pitchFamily="18" charset="0"/>
              </a:rPr>
              <a:t>Nethassanai</a:t>
            </a:r>
            <a:r>
              <a:rPr lang="en-IN" dirty="0">
                <a:latin typeface="Times New Roman" panose="02020603050405020304" pitchFamily="18" charset="0"/>
                <a:cs typeface="Times New Roman" panose="02020603050405020304" pitchFamily="18" charset="0"/>
              </a:rPr>
              <a:t> et al., “Mari: Automating Responses to Thai Legal Debt Queries Using Generative AI and Retrieval-Augmented Generation,” in Proc. 2025 22nd Int. Conf. Electrical Engineering/Electronics, Computer, Telecommunications and Information Technology (ECTI-CON), 2025, pp. 1–7.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10.1109/ECTI-CON64996.2025.11101123.</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[14] C. Trivedi et al., “Leveraging AI-Driven Chatbots for Legal Literacy: Advanced Computing and Communication Technologies for Legal Awareness,” in Proc. 2024 Int. Conf. Artificial Intelligence and Quantum Computation-Based Sensor Application (ICAIQSA), 2024, pp. 1–7.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10.1109/ICAIQSA64000.2024.10882305.</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[15] M. </a:t>
            </a:r>
            <a:r>
              <a:rPr lang="en-IN" dirty="0" err="1">
                <a:latin typeface="Times New Roman" panose="02020603050405020304" pitchFamily="18" charset="0"/>
                <a:cs typeface="Times New Roman" panose="02020603050405020304" pitchFamily="18" charset="0"/>
              </a:rPr>
              <a:t>Queudot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É</a:t>
            </a:r>
            <a:r>
              <a:rPr lang="en-IN" dirty="0">
                <a:latin typeface="Times New Roman" panose="02020603050405020304" pitchFamily="18" charset="0"/>
                <a:cs typeface="Times New Roman" panose="02020603050405020304" pitchFamily="18" charset="0"/>
              </a:rPr>
              <a:t>. Charton, and M.-J. Meurs, “Improving Access to Justice with Legal Chatbots,” Stats, vol. 3, no. 3, pp. 356–375, 2020.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10.3390/stats3030023.</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[16] B. Pardhi, S. Koli, V. </a:t>
            </a:r>
            <a:r>
              <a:rPr lang="en-IN" dirty="0" err="1">
                <a:latin typeface="Times New Roman" panose="02020603050405020304" pitchFamily="18" charset="0"/>
                <a:cs typeface="Times New Roman" panose="02020603050405020304" pitchFamily="18" charset="0"/>
              </a:rPr>
              <a:t>Khanzode</a:t>
            </a:r>
            <a:r>
              <a:rPr lang="en-IN" dirty="0">
                <a:latin typeface="Times New Roman" panose="02020603050405020304" pitchFamily="18" charset="0"/>
                <a:cs typeface="Times New Roman" panose="02020603050405020304" pitchFamily="18" charset="0"/>
              </a:rPr>
              <a:t>, and A. S. Raut, “LEGALBOT – AI Law Advisor Chatbot,” Int. J. Novel Res. Develop., vol. 9, no. 4, pp. 247–256, 2024.</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[17] R. A. Kalpana, S. Karunya, and R. Rashmi, “Legal Solutions – Intelligent Chatbot Using Machine Learning,” in Proc. 2023 </a:t>
            </a:r>
            <a:r>
              <a:rPr lang="en-IN" dirty="0" err="1">
                <a:latin typeface="Times New Roman" panose="02020603050405020304" pitchFamily="18" charset="0"/>
                <a:cs typeface="Times New Roman" panose="02020603050405020304" pitchFamily="18" charset="0"/>
              </a:rPr>
              <a:t>Intell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Control Eng. Business Syst. (ICCEBS), 2023, pp. 1–6.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10.1109/ICCEBS58601.2023.10448748.</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[18] R. A. Kumar et al., “Revolutionizing Legal Workflows: Advanced AI Techniques for Document Summarization, Legal Translation, and Conversational Assistance,” in Proc. 2025 Int. Conf. Adv. </a:t>
            </a:r>
            <a:r>
              <a:rPr lang="en-IN" dirty="0" err="1">
                <a:latin typeface="Times New Roman" panose="02020603050405020304" pitchFamily="18" charset="0"/>
                <a:cs typeface="Times New Roman" panose="02020603050405020304" pitchFamily="18" charset="0"/>
              </a:rPr>
              <a:t>Comput</a:t>
            </a:r>
            <a:r>
              <a:rPr lang="en-IN" dirty="0">
                <a:latin typeface="Times New Roman" panose="02020603050405020304" pitchFamily="18" charset="0"/>
                <a:cs typeface="Times New Roman" panose="02020603050405020304" pitchFamily="18" charset="0"/>
              </a:rPr>
              <a:t>. Technol. (ICOACT), 2025, pp. 1–4.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10.1109/ICOACT63339.2025.11004791.</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9672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p:nvPr/>
        </p:nvSpPr>
        <p:spPr>
          <a:xfrm>
            <a:off x="0" y="3"/>
            <a:ext cx="9144000" cy="875068"/>
          </a:xfrm>
          <a:prstGeom prst="rect">
            <a:avLst/>
          </a:prstGeom>
          <a:solidFill>
            <a:schemeClr val="accent4">
              <a:lumMod val="20000"/>
              <a:lumOff val="80000"/>
            </a:schemeClr>
          </a:solidFill>
          <a:ln w="9525" cap="flat" cmpd="sng">
            <a:solidFill>
              <a:schemeClr val="bg1">
                <a:lumMod val="8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FFFFFF"/>
              </a:buClr>
              <a:buSzPts val="2400"/>
            </a:pPr>
            <a:r>
              <a:rPr lang="en-US" sz="2800" b="1" dirty="0">
                <a:latin typeface="Times New Roman" panose="02020603050405020304" pitchFamily="18" charset="0"/>
                <a:cs typeface="Times New Roman" panose="02020603050405020304" pitchFamily="18" charset="0"/>
                <a:sym typeface="Book Antiqua"/>
              </a:rPr>
              <a:t>SUSTAINABLE DEVELOPMENT GOAL (SDG)</a:t>
            </a:r>
          </a:p>
          <a:p>
            <a:pPr algn="ctr">
              <a:buClr>
                <a:srgbClr val="FFFFFF"/>
              </a:buClr>
              <a:buSzPts val="2400"/>
            </a:pPr>
            <a:r>
              <a:rPr lang="en-US" sz="2800" b="1" dirty="0">
                <a:latin typeface="Times New Roman" panose="02020603050405020304" pitchFamily="18" charset="0"/>
                <a:cs typeface="Times New Roman" panose="02020603050405020304" pitchFamily="18" charset="0"/>
                <a:sym typeface="Book Antiqua"/>
              </a:rPr>
              <a:t>TARGET FOR THIS PROJECT</a:t>
            </a:r>
            <a:endParaRPr sz="2800" b="1" dirty="0">
              <a:latin typeface="Times New Roman" panose="02020603050405020304" pitchFamily="18" charset="0"/>
              <a:cs typeface="Times New Roman" panose="02020603050405020304" pitchFamily="18" charset="0"/>
              <a:sym typeface="Arial"/>
            </a:endParaRPr>
          </a:p>
        </p:txBody>
      </p:sp>
      <p:sp>
        <p:nvSpPr>
          <p:cNvPr id="18" name="Rectangle 16">
            <a:extLst>
              <a:ext uri="{FF2B5EF4-FFF2-40B4-BE49-F238E27FC236}">
                <a16:creationId xmlns:a16="http://schemas.microsoft.com/office/drawing/2014/main" id="{9CC3F381-1166-E3D2-8AC7-826AF0719467}"/>
              </a:ext>
            </a:extLst>
          </p:cNvPr>
          <p:cNvSpPr>
            <a:spLocks noChangeArrowheads="1"/>
          </p:cNvSpPr>
          <p:nvPr/>
        </p:nvSpPr>
        <p:spPr bwMode="auto">
          <a:xfrm rot="10800000" flipV="1">
            <a:off x="511279" y="2728569"/>
            <a:ext cx="7836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altLang="en-US" dirty="0">
              <a:latin typeface="Arial" panose="020B0604020202020204" pitchFamily="34" charset="0"/>
            </a:endParaRPr>
          </a:p>
        </p:txBody>
      </p:sp>
      <p:sp>
        <p:nvSpPr>
          <p:cNvPr id="20" name="Rectangle 18">
            <a:extLst>
              <a:ext uri="{FF2B5EF4-FFF2-40B4-BE49-F238E27FC236}">
                <a16:creationId xmlns:a16="http://schemas.microsoft.com/office/drawing/2014/main" id="{2E1EF516-D47B-E6AF-CF53-CE91C7A1EAA0}"/>
              </a:ext>
            </a:extLst>
          </p:cNvPr>
          <p:cNvSpPr>
            <a:spLocks noChangeArrowheads="1"/>
          </p:cNvSpPr>
          <p:nvPr/>
        </p:nvSpPr>
        <p:spPr bwMode="auto">
          <a:xfrm rot="10800000" flipV="1">
            <a:off x="1154803" y="3753736"/>
            <a:ext cx="719278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700" b="1">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3" name="TextBox 2">
            <a:extLst>
              <a:ext uri="{FF2B5EF4-FFF2-40B4-BE49-F238E27FC236}">
                <a16:creationId xmlns:a16="http://schemas.microsoft.com/office/drawing/2014/main" id="{9D690CA1-6C8B-87B5-4281-EC18171481C5}"/>
              </a:ext>
            </a:extLst>
          </p:cNvPr>
          <p:cNvSpPr txBox="1"/>
          <p:nvPr/>
        </p:nvSpPr>
        <p:spPr>
          <a:xfrm>
            <a:off x="201561" y="1053851"/>
            <a:ext cx="4832555" cy="5324535"/>
          </a:xfrm>
          <a:prstGeom prst="rect">
            <a:avLst/>
          </a:prstGeom>
          <a:noFill/>
        </p:spPr>
        <p:txBody>
          <a:bodyPr wrap="square" rtlCol="0">
            <a:spAutoFit/>
          </a:bodyPr>
          <a:lstStyle/>
          <a:p>
            <a:pPr marL="342900" indent="-342900">
              <a:buFont typeface="Wingdings" pitchFamily="2" charset="2"/>
              <a:buChar char="ü"/>
            </a:pPr>
            <a:r>
              <a:rPr lang="en-IN" sz="2000" b="1" dirty="0"/>
              <a:t>SDG 16 – Peace, Justice and Strong Institutions:</a:t>
            </a:r>
            <a:br>
              <a:rPr lang="en-IN" sz="2000" dirty="0"/>
            </a:br>
            <a:r>
              <a:rPr lang="en-IN" sz="2000" dirty="0"/>
              <a:t>Promotes access to justice and legal awareness among citizens through AI-driven assistance.</a:t>
            </a:r>
          </a:p>
          <a:p>
            <a:endParaRPr lang="en-IN" sz="2000" dirty="0"/>
          </a:p>
          <a:p>
            <a:pPr marL="342900" indent="-342900">
              <a:buFont typeface="Wingdings" pitchFamily="2" charset="2"/>
              <a:buChar char="ü"/>
            </a:pPr>
            <a:r>
              <a:rPr lang="en-IN" sz="2000" b="1" dirty="0"/>
              <a:t>SDG 9 – Industry, Innovation and Infrastructure:</a:t>
            </a:r>
            <a:br>
              <a:rPr lang="en-IN" sz="2000" dirty="0"/>
            </a:br>
            <a:r>
              <a:rPr lang="en-IN" sz="2000" dirty="0"/>
              <a:t>Demonstrates how digital innovation can modernize legal services.</a:t>
            </a:r>
          </a:p>
          <a:p>
            <a:endParaRPr lang="en-IN" sz="2000" dirty="0"/>
          </a:p>
          <a:p>
            <a:pPr marL="342900" indent="-342900">
              <a:buFont typeface="Wingdings" pitchFamily="2" charset="2"/>
              <a:buChar char="ü"/>
            </a:pPr>
            <a:r>
              <a:rPr lang="en-IN" sz="2000" b="1" dirty="0"/>
              <a:t>SDG 10 – Reduced Inequalities:</a:t>
            </a:r>
            <a:br>
              <a:rPr lang="en-IN" sz="2000" dirty="0"/>
            </a:br>
            <a:r>
              <a:rPr lang="en-IN" sz="2000" dirty="0"/>
              <a:t>Bridges the gap between citizens and the legal system by providing equal access to legal information through a free, accessible platform.</a:t>
            </a:r>
          </a:p>
          <a:p>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F8B35DF-8F73-F544-06A7-A36C9C1FF0CC}"/>
              </a:ext>
            </a:extLst>
          </p:cNvPr>
          <p:cNvPicPr>
            <a:picLocks noChangeAspect="1"/>
          </p:cNvPicPr>
          <p:nvPr/>
        </p:nvPicPr>
        <p:blipFill>
          <a:blip r:embed="rId3"/>
          <a:stretch>
            <a:fillRect/>
          </a:stretch>
        </p:blipFill>
        <p:spPr>
          <a:xfrm>
            <a:off x="7077996" y="4457034"/>
            <a:ext cx="1759370" cy="1949572"/>
          </a:xfrm>
          <a:prstGeom prst="rect">
            <a:avLst/>
          </a:prstGeom>
        </p:spPr>
      </p:pic>
      <p:pic>
        <p:nvPicPr>
          <p:cNvPr id="2" name="Picture 1">
            <a:extLst>
              <a:ext uri="{FF2B5EF4-FFF2-40B4-BE49-F238E27FC236}">
                <a16:creationId xmlns:a16="http://schemas.microsoft.com/office/drawing/2014/main" id="{377042B7-D4DA-6B23-66F4-B4581C539944}"/>
              </a:ext>
            </a:extLst>
          </p:cNvPr>
          <p:cNvPicPr>
            <a:picLocks noChangeAspect="1"/>
          </p:cNvPicPr>
          <p:nvPr/>
        </p:nvPicPr>
        <p:blipFill>
          <a:blip r:embed="rId4"/>
          <a:stretch>
            <a:fillRect/>
          </a:stretch>
        </p:blipFill>
        <p:spPr>
          <a:xfrm>
            <a:off x="5085657" y="2629519"/>
            <a:ext cx="1803400" cy="1955800"/>
          </a:xfrm>
          <a:prstGeom prst="rect">
            <a:avLst/>
          </a:prstGeom>
        </p:spPr>
      </p:pic>
      <p:pic>
        <p:nvPicPr>
          <p:cNvPr id="4" name="Picture 3">
            <a:extLst>
              <a:ext uri="{FF2B5EF4-FFF2-40B4-BE49-F238E27FC236}">
                <a16:creationId xmlns:a16="http://schemas.microsoft.com/office/drawing/2014/main" id="{47048383-8386-51A8-24A6-84EA374E6CA7}"/>
              </a:ext>
            </a:extLst>
          </p:cNvPr>
          <p:cNvPicPr>
            <a:picLocks noChangeAspect="1"/>
          </p:cNvPicPr>
          <p:nvPr/>
        </p:nvPicPr>
        <p:blipFill>
          <a:blip r:embed="rId5"/>
          <a:stretch>
            <a:fillRect/>
          </a:stretch>
        </p:blipFill>
        <p:spPr>
          <a:xfrm>
            <a:off x="7139039" y="913310"/>
            <a:ext cx="1803400"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92F676-BBBE-21C0-5537-B092AAAE04D4}"/>
              </a:ext>
            </a:extLst>
          </p:cNvPr>
          <p:cNvSpPr txBox="1"/>
          <p:nvPr/>
        </p:nvSpPr>
        <p:spPr>
          <a:xfrm>
            <a:off x="1828801" y="2905780"/>
            <a:ext cx="5289755"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4082667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DD16-A187-DCA3-6DC7-EB4E558E36FF}"/>
              </a:ext>
            </a:extLst>
          </p:cNvPr>
          <p:cNvSpPr>
            <a:spLocks noGrp="1"/>
          </p:cNvSpPr>
          <p:nvPr>
            <p:ph type="title"/>
          </p:nvPr>
        </p:nvSpPr>
        <p:spPr>
          <a:xfrm>
            <a:off x="0" y="0"/>
            <a:ext cx="9144000" cy="491612"/>
          </a:xfrm>
          <a:solidFill>
            <a:schemeClr val="accent4">
              <a:lumMod val="20000"/>
              <a:lumOff val="80000"/>
            </a:schemeClr>
          </a:solidFill>
          <a:ln>
            <a:solidFill>
              <a:schemeClr val="bg1">
                <a:lumMod val="85000"/>
              </a:schemeClr>
            </a:solidFill>
          </a:ln>
        </p:spPr>
        <p:txBody>
          <a:bodyPr>
            <a:normAutofit/>
          </a:bodyPr>
          <a:lstStyle/>
          <a:p>
            <a:pPr algn="ctr"/>
            <a:r>
              <a:rPr lang="en-IN" sz="2800" b="1" dirty="0">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0F452840-C29F-0B0A-1966-601DB0B828E7}"/>
              </a:ext>
            </a:extLst>
          </p:cNvPr>
          <p:cNvSpPr txBox="1"/>
          <p:nvPr/>
        </p:nvSpPr>
        <p:spPr>
          <a:xfrm>
            <a:off x="353960" y="766916"/>
            <a:ext cx="8445911" cy="5389296"/>
          </a:xfrm>
          <a:prstGeom prst="rect">
            <a:avLst/>
          </a:prstGeom>
          <a:noFill/>
        </p:spPr>
        <p:txBody>
          <a:bodyPr wrap="square" rtlCol="0">
            <a:spAutoFit/>
          </a:bodyPr>
          <a:lstStyle/>
          <a:p>
            <a:r>
              <a:rPr lang="en-IN" sz="2000" b="1" u="sng" dirty="0">
                <a:highlight>
                  <a:srgbClr val="FFFFFF"/>
                </a:highlight>
              </a:rPr>
              <a:t>Social Problem Being Addressed:</a:t>
            </a:r>
          </a:p>
          <a:p>
            <a:br>
              <a:rPr lang="en-IN" sz="2000" dirty="0">
                <a:highlight>
                  <a:srgbClr val="FFFFFF"/>
                </a:highlight>
              </a:rPr>
            </a:br>
            <a:r>
              <a:rPr lang="en-IN" sz="2000" dirty="0">
                <a:highlight>
                  <a:srgbClr val="FFFFFF"/>
                </a:highlight>
              </a:rPr>
              <a:t>Many individuals in India lack access to timely and affordable legal guidance. Complex laws, lack of awareness, and limited legal aid infrastructure make it difficult for citizens to understand their rights.</a:t>
            </a:r>
          </a:p>
          <a:p>
            <a:endParaRPr lang="en-IN" sz="2000" dirty="0">
              <a:highlight>
                <a:srgbClr val="FFFFFF"/>
              </a:highlight>
            </a:endParaRPr>
          </a:p>
          <a:p>
            <a:r>
              <a:rPr lang="en-IN" sz="2000" b="1" u="sng" dirty="0">
                <a:highlight>
                  <a:srgbClr val="FFFFFF"/>
                </a:highlight>
              </a:rPr>
              <a:t>Who Is Affected &amp; How:</a:t>
            </a:r>
          </a:p>
          <a:p>
            <a:endParaRPr lang="en-IN" sz="2000" u="sng" dirty="0">
              <a:highlight>
                <a:srgbClr val="FFFFFF"/>
              </a:highlight>
            </a:endParaRPr>
          </a:p>
          <a:p>
            <a:pPr marL="800100" lvl="1" indent="-342900">
              <a:buFont typeface="Arial" panose="020B0604020202020204" pitchFamily="34" charset="0"/>
              <a:buChar char="•"/>
            </a:pPr>
            <a:r>
              <a:rPr lang="en-IN" sz="2000" dirty="0">
                <a:highlight>
                  <a:srgbClr val="FFFFFF"/>
                </a:highlight>
              </a:rPr>
              <a:t>Common citizens face confusion over legal processes.</a:t>
            </a:r>
          </a:p>
          <a:p>
            <a:pPr marL="800100" lvl="1" indent="-342900">
              <a:buFont typeface="Arial" panose="020B0604020202020204" pitchFamily="34" charset="0"/>
              <a:buChar char="•"/>
            </a:pPr>
            <a:r>
              <a:rPr lang="en-IN" sz="2000" dirty="0">
                <a:highlight>
                  <a:srgbClr val="FFFFFF"/>
                </a:highlight>
              </a:rPr>
              <a:t>Lawyers and institutions face overload of basic queries.</a:t>
            </a:r>
          </a:p>
          <a:p>
            <a:pPr marL="800100" lvl="1" indent="-342900">
              <a:buFont typeface="Arial" panose="020B0604020202020204" pitchFamily="34" charset="0"/>
              <a:buChar char="•"/>
            </a:pPr>
            <a:r>
              <a:rPr lang="en-IN" sz="2000" dirty="0">
                <a:highlight>
                  <a:srgbClr val="FFFFFF"/>
                </a:highlight>
              </a:rPr>
              <a:t>Rural and low-income users lack legal awareness.</a:t>
            </a:r>
          </a:p>
          <a:p>
            <a:endParaRPr lang="en-IN" sz="2000" dirty="0">
              <a:highlight>
                <a:srgbClr val="FFFFFF"/>
              </a:highlight>
            </a:endParaRPr>
          </a:p>
          <a:p>
            <a:r>
              <a:rPr lang="en-IN" sz="2000" b="1" u="sng" dirty="0">
                <a:highlight>
                  <a:srgbClr val="FFFFFF"/>
                </a:highlight>
              </a:rPr>
              <a:t>One-Line Problem Statement:</a:t>
            </a:r>
          </a:p>
          <a:p>
            <a:br>
              <a:rPr lang="en-IN" sz="2000" dirty="0">
                <a:highlight>
                  <a:srgbClr val="FFFFFF"/>
                </a:highlight>
              </a:rPr>
            </a:br>
            <a:r>
              <a:rPr lang="en-IN" sz="2000" dirty="0">
                <a:highlight>
                  <a:srgbClr val="FFFFFF"/>
                </a:highlight>
              </a:rPr>
              <a:t>There is no easily accessible, AI-driven system to provide legal information and guidance via commonly used platforms like WhatsApp.</a:t>
            </a:r>
          </a:p>
          <a:p>
            <a:pPr>
              <a:lnSpc>
                <a:spcPct val="150000"/>
              </a:lnSpc>
            </a:pPr>
            <a:endParaRPr lang="en-IN" dirty="0"/>
          </a:p>
        </p:txBody>
      </p:sp>
    </p:spTree>
    <p:extLst>
      <p:ext uri="{BB962C8B-B14F-4D97-AF65-F5344CB8AC3E}">
        <p14:creationId xmlns:p14="http://schemas.microsoft.com/office/powerpoint/2010/main" val="756615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AB9F-E227-0101-D5ED-BF694372060C}"/>
              </a:ext>
            </a:extLst>
          </p:cNvPr>
          <p:cNvSpPr>
            <a:spLocks noGrp="1"/>
          </p:cNvSpPr>
          <p:nvPr>
            <p:ph type="title"/>
          </p:nvPr>
        </p:nvSpPr>
        <p:spPr>
          <a:xfrm>
            <a:off x="0" y="2"/>
            <a:ext cx="9144000" cy="580103"/>
          </a:xfrm>
          <a:solidFill>
            <a:schemeClr val="accent4">
              <a:lumMod val="20000"/>
              <a:lumOff val="80000"/>
            </a:schemeClr>
          </a:solidFill>
          <a:ln>
            <a:solidFill>
              <a:schemeClr val="bg1">
                <a:lumMod val="85000"/>
              </a:schemeClr>
            </a:solidFill>
          </a:ln>
        </p:spPr>
        <p:txBody>
          <a:bodyPr>
            <a:normAutofit/>
          </a:bodyPr>
          <a:lstStyle/>
          <a:p>
            <a:pPr algn="ctr"/>
            <a:r>
              <a:rPr lang="en-IN" sz="2800" b="1">
                <a:latin typeface="Times New Roman" panose="02020603050405020304" pitchFamily="18" charset="0"/>
                <a:cs typeface="Times New Roman" panose="02020603050405020304" pitchFamily="18" charset="0"/>
              </a:rPr>
              <a:t>LITERATURE REVIEW</a:t>
            </a:r>
            <a:endParaRPr lang="en-IN" sz="2800" b="1"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B3CB9354-0509-E886-AFB2-983D3DD47CCC}"/>
              </a:ext>
            </a:extLst>
          </p:cNvPr>
          <p:cNvGraphicFramePr>
            <a:graphicFrameLocks noGrp="1"/>
          </p:cNvGraphicFramePr>
          <p:nvPr>
            <p:extLst>
              <p:ext uri="{D42A27DB-BD31-4B8C-83A1-F6EECF244321}">
                <p14:modId xmlns:p14="http://schemas.microsoft.com/office/powerpoint/2010/main" val="794075259"/>
              </p:ext>
            </p:extLst>
          </p:nvPr>
        </p:nvGraphicFramePr>
        <p:xfrm>
          <a:off x="367903" y="865789"/>
          <a:ext cx="8408193" cy="5398191"/>
        </p:xfrm>
        <a:graphic>
          <a:graphicData uri="http://schemas.openxmlformats.org/drawingml/2006/table">
            <a:tbl>
              <a:tblPr firstRow="1" bandRow="1">
                <a:tableStyleId>{5940675A-B579-460E-94D1-54222C63F5DA}</a:tableStyleId>
              </a:tblPr>
              <a:tblGrid>
                <a:gridCol w="449661">
                  <a:extLst>
                    <a:ext uri="{9D8B030D-6E8A-4147-A177-3AD203B41FA5}">
                      <a16:colId xmlns:a16="http://schemas.microsoft.com/office/drawing/2014/main" val="2027272195"/>
                    </a:ext>
                  </a:extLst>
                </a:gridCol>
                <a:gridCol w="2133278">
                  <a:extLst>
                    <a:ext uri="{9D8B030D-6E8A-4147-A177-3AD203B41FA5}">
                      <a16:colId xmlns:a16="http://schemas.microsoft.com/office/drawing/2014/main" val="314706312"/>
                    </a:ext>
                  </a:extLst>
                </a:gridCol>
                <a:gridCol w="1800058">
                  <a:extLst>
                    <a:ext uri="{9D8B030D-6E8A-4147-A177-3AD203B41FA5}">
                      <a16:colId xmlns:a16="http://schemas.microsoft.com/office/drawing/2014/main" val="3227330683"/>
                    </a:ext>
                  </a:extLst>
                </a:gridCol>
                <a:gridCol w="1983100">
                  <a:extLst>
                    <a:ext uri="{9D8B030D-6E8A-4147-A177-3AD203B41FA5}">
                      <a16:colId xmlns:a16="http://schemas.microsoft.com/office/drawing/2014/main" val="2998963721"/>
                    </a:ext>
                  </a:extLst>
                </a:gridCol>
                <a:gridCol w="2042096">
                  <a:extLst>
                    <a:ext uri="{9D8B030D-6E8A-4147-A177-3AD203B41FA5}">
                      <a16:colId xmlns:a16="http://schemas.microsoft.com/office/drawing/2014/main" val="3767517381"/>
                    </a:ext>
                  </a:extLst>
                </a:gridCol>
              </a:tblGrid>
              <a:tr h="280974">
                <a:tc>
                  <a:txBody>
                    <a:bodyPr/>
                    <a:lstStyle/>
                    <a:p>
                      <a:pPr algn="l">
                        <a:lnSpc>
                          <a:spcPts val="1875"/>
                        </a:lnSpc>
                        <a:buNone/>
                      </a:pPr>
                      <a:r>
                        <a:rPr lang="en-IN" sz="800" b="1">
                          <a:solidFill>
                            <a:schemeClr val="tx1">
                              <a:lumMod val="75000"/>
                              <a:lumOff val="25000"/>
                            </a:schemeClr>
                          </a:solidFill>
                          <a:effectLst/>
                        </a:rPr>
                        <a:t>S.No</a:t>
                      </a:r>
                      <a:endParaRPr lang="en-IN" sz="8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gn="l">
                        <a:lnSpc>
                          <a:spcPts val="1875"/>
                        </a:lnSpc>
                        <a:buNone/>
                      </a:pPr>
                      <a:r>
                        <a:rPr lang="en-IN" sz="800" b="1">
                          <a:solidFill>
                            <a:schemeClr val="tx1">
                              <a:lumMod val="75000"/>
                              <a:lumOff val="25000"/>
                            </a:schemeClr>
                          </a:solidFill>
                          <a:effectLst/>
                        </a:rPr>
                        <a:t>PUBLICATIONS</a:t>
                      </a:r>
                      <a:endParaRPr lang="en-IN" sz="8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gn="l">
                        <a:lnSpc>
                          <a:spcPts val="1875"/>
                        </a:lnSpc>
                        <a:buNone/>
                      </a:pPr>
                      <a:r>
                        <a:rPr lang="en-IN" sz="800" b="1">
                          <a:solidFill>
                            <a:schemeClr val="tx1">
                              <a:lumMod val="75000"/>
                              <a:lumOff val="25000"/>
                            </a:schemeClr>
                          </a:solidFill>
                          <a:effectLst/>
                        </a:rPr>
                        <a:t>INSIGHTS</a:t>
                      </a:r>
                      <a:endParaRPr lang="en-IN" sz="8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gn="l">
                        <a:lnSpc>
                          <a:spcPts val="1875"/>
                        </a:lnSpc>
                        <a:buNone/>
                      </a:pPr>
                      <a:r>
                        <a:rPr lang="en-IN" sz="800" b="1">
                          <a:solidFill>
                            <a:schemeClr val="tx1">
                              <a:lumMod val="75000"/>
                              <a:lumOff val="25000"/>
                            </a:schemeClr>
                          </a:solidFill>
                          <a:effectLst/>
                        </a:rPr>
                        <a:t>METHODS USED</a:t>
                      </a:r>
                      <a:endParaRPr lang="en-IN" sz="8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gn="l">
                        <a:lnSpc>
                          <a:spcPts val="1875"/>
                        </a:lnSpc>
                        <a:buNone/>
                      </a:pPr>
                      <a:r>
                        <a:rPr lang="en-IN" sz="800" b="1">
                          <a:solidFill>
                            <a:schemeClr val="tx1">
                              <a:lumMod val="75000"/>
                              <a:lumOff val="25000"/>
                            </a:schemeClr>
                          </a:solidFill>
                          <a:effectLst/>
                        </a:rPr>
                        <a:t>RESULTS</a:t>
                      </a:r>
                      <a:endParaRPr lang="en-IN" sz="8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extLst>
                  <a:ext uri="{0D108BD9-81ED-4DB2-BD59-A6C34878D82A}">
                    <a16:rowId xmlns:a16="http://schemas.microsoft.com/office/drawing/2014/main" val="2961474117"/>
                  </a:ext>
                </a:extLst>
              </a:tr>
              <a:tr h="1161122">
                <a:tc>
                  <a:txBody>
                    <a:bodyPr/>
                    <a:lstStyle/>
                    <a:p>
                      <a:pPr>
                        <a:lnSpc>
                          <a:spcPts val="1875"/>
                        </a:lnSpc>
                        <a:buNone/>
                      </a:pPr>
                      <a:r>
                        <a:rPr lang="en-IN" sz="800" b="0">
                          <a:solidFill>
                            <a:schemeClr val="tx1">
                              <a:lumMod val="75000"/>
                              <a:lumOff val="25000"/>
                            </a:schemeClr>
                          </a:solidFill>
                          <a:effectLst/>
                        </a:rPr>
                        <a:t>1</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1">
                          <a:solidFill>
                            <a:schemeClr val="tx1">
                              <a:lumMod val="75000"/>
                              <a:lumOff val="25000"/>
                            </a:schemeClr>
                          </a:solidFill>
                          <a:effectLst/>
                        </a:rPr>
                        <a:t>LAW-U: Legal Guidance Through AI Chatbot for Sexual Violence Victims</a:t>
                      </a:r>
                      <a:r>
                        <a:rPr lang="en-IN" sz="800" b="0">
                          <a:solidFill>
                            <a:schemeClr val="tx1">
                              <a:lumMod val="75000"/>
                              <a:lumOff val="25000"/>
                            </a:schemeClr>
                          </a:solidFill>
                          <a:effectLst/>
                        </a:rPr>
                        <a:t> (IEEE Access, 2021)</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a:solidFill>
                            <a:schemeClr val="tx1">
                              <a:lumMod val="75000"/>
                              <a:lumOff val="25000"/>
                            </a:schemeClr>
                          </a:solidFill>
                          <a:effectLst/>
                        </a:rPr>
                        <a:t>Specialized chatbot for sexual violence survivors providing legal guidance through Supreme Court case matching. Focuses on Thai law Sections 276-279.</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a:solidFill>
                            <a:schemeClr val="tx1">
                              <a:lumMod val="75000"/>
                              <a:lumOff val="25000"/>
                            </a:schemeClr>
                          </a:solidFill>
                          <a:effectLst/>
                        </a:rPr>
                        <a:t>• 182 Supreme Court cases</a:t>
                      </a:r>
                      <a:br>
                        <a:rPr lang="en-IN" sz="800" b="0">
                          <a:solidFill>
                            <a:schemeClr val="tx1">
                              <a:lumMod val="75000"/>
                              <a:lumOff val="25000"/>
                            </a:schemeClr>
                          </a:solidFill>
                          <a:effectLst/>
                        </a:rPr>
                      </a:br>
                      <a:r>
                        <a:rPr lang="en-IN" sz="800" b="0">
                          <a:solidFill>
                            <a:schemeClr val="tx1">
                              <a:lumMod val="75000"/>
                              <a:lumOff val="25000"/>
                            </a:schemeClr>
                          </a:solidFill>
                          <a:effectLst/>
                        </a:rPr>
                        <a:t>• NLP pipelines with spaCy</a:t>
                      </a:r>
                      <a:br>
                        <a:rPr lang="en-IN" sz="800" b="0">
                          <a:solidFill>
                            <a:schemeClr val="tx1">
                              <a:lumMod val="75000"/>
                              <a:lumOff val="25000"/>
                            </a:schemeClr>
                          </a:solidFill>
                          <a:effectLst/>
                        </a:rPr>
                      </a:br>
                      <a:r>
                        <a:rPr lang="en-IN" sz="800" b="0">
                          <a:solidFill>
                            <a:schemeClr val="tx1">
                              <a:lumMod val="75000"/>
                              <a:lumOff val="25000"/>
                            </a:schemeClr>
                          </a:solidFill>
                          <a:effectLst/>
                        </a:rPr>
                        <a:t>• TF-IDF + keyword synonyms</a:t>
                      </a:r>
                      <a:br>
                        <a:rPr lang="en-IN" sz="800" b="0">
                          <a:solidFill>
                            <a:schemeClr val="tx1">
                              <a:lumMod val="75000"/>
                              <a:lumOff val="25000"/>
                            </a:schemeClr>
                          </a:solidFill>
                          <a:effectLst/>
                        </a:rPr>
                      </a:br>
                      <a:r>
                        <a:rPr lang="en-IN" sz="800" b="0">
                          <a:solidFill>
                            <a:schemeClr val="tx1">
                              <a:lumMod val="75000"/>
                              <a:lumOff val="25000"/>
                            </a:schemeClr>
                          </a:solidFill>
                          <a:effectLst/>
                        </a:rPr>
                        <a:t>• Legal expert validation</a:t>
                      </a:r>
                      <a:br>
                        <a:rPr lang="en-IN" sz="800" b="0">
                          <a:solidFill>
                            <a:schemeClr val="tx1">
                              <a:lumMod val="75000"/>
                              <a:lumOff val="25000"/>
                            </a:schemeClr>
                          </a:solidFill>
                          <a:effectLst/>
                        </a:rPr>
                      </a:br>
                      <a:r>
                        <a:rPr lang="en-IN" sz="800" b="0">
                          <a:solidFill>
                            <a:schemeClr val="tx1">
                              <a:lumMod val="75000"/>
                              <a:lumOff val="25000"/>
                            </a:schemeClr>
                          </a:solidFill>
                          <a:effectLst/>
                        </a:rPr>
                        <a:t>• 5-fold cross-validation</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a:solidFill>
                            <a:schemeClr val="tx1">
                              <a:lumMod val="75000"/>
                              <a:lumOff val="25000"/>
                            </a:schemeClr>
                          </a:solidFill>
                          <a:effectLst/>
                        </a:rPr>
                        <a:t>• 88.89% accuracy for exact matches</a:t>
                      </a:r>
                      <a:br>
                        <a:rPr lang="en-IN" sz="800" b="0">
                          <a:solidFill>
                            <a:schemeClr val="tx1">
                              <a:lumMod val="75000"/>
                              <a:lumOff val="25000"/>
                            </a:schemeClr>
                          </a:solidFill>
                          <a:effectLst/>
                        </a:rPr>
                      </a:br>
                      <a:r>
                        <a:rPr lang="en-IN" sz="800" b="0">
                          <a:solidFill>
                            <a:schemeClr val="tx1">
                              <a:lumMod val="75000"/>
                              <a:lumOff val="25000"/>
                            </a:schemeClr>
                          </a:solidFill>
                          <a:effectLst/>
                        </a:rPr>
                        <a:t>• TOP-3 accuracy: 88.24%</a:t>
                      </a:r>
                      <a:br>
                        <a:rPr lang="en-IN" sz="800" b="0">
                          <a:solidFill>
                            <a:schemeClr val="tx1">
                              <a:lumMod val="75000"/>
                              <a:lumOff val="25000"/>
                            </a:schemeClr>
                          </a:solidFill>
                          <a:effectLst/>
                        </a:rPr>
                      </a:br>
                      <a:r>
                        <a:rPr lang="en-IN" sz="800" b="0">
                          <a:solidFill>
                            <a:schemeClr val="tx1">
                              <a:lumMod val="75000"/>
                              <a:lumOff val="25000"/>
                            </a:schemeClr>
                          </a:solidFill>
                          <a:effectLst/>
                        </a:rPr>
                        <a:t>• Gender-neutral language design</a:t>
                      </a:r>
                      <a:br>
                        <a:rPr lang="en-IN" sz="800" b="0">
                          <a:solidFill>
                            <a:schemeClr val="tx1">
                              <a:lumMod val="75000"/>
                              <a:lumOff val="25000"/>
                            </a:schemeClr>
                          </a:solidFill>
                          <a:effectLst/>
                        </a:rPr>
                      </a:br>
                      <a:r>
                        <a:rPr lang="en-IN" sz="800" b="0">
                          <a:solidFill>
                            <a:schemeClr val="tx1">
                              <a:lumMod val="75000"/>
                              <a:lumOff val="25000"/>
                            </a:schemeClr>
                          </a:solidFill>
                          <a:effectLst/>
                        </a:rPr>
                        <a:t>• Integrated with LINE messaging</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14736" marT="50145" marB="50145" anchor="ctr"/>
                </a:tc>
                <a:extLst>
                  <a:ext uri="{0D108BD9-81ED-4DB2-BD59-A6C34878D82A}">
                    <a16:rowId xmlns:a16="http://schemas.microsoft.com/office/drawing/2014/main" val="2504716813"/>
                  </a:ext>
                </a:extLst>
              </a:tr>
              <a:tr h="1161122">
                <a:tc>
                  <a:txBody>
                    <a:bodyPr/>
                    <a:lstStyle/>
                    <a:p>
                      <a:pPr>
                        <a:lnSpc>
                          <a:spcPts val="1875"/>
                        </a:lnSpc>
                        <a:buNone/>
                      </a:pPr>
                      <a:r>
                        <a:rPr lang="en-IN" sz="800" b="0">
                          <a:solidFill>
                            <a:schemeClr val="tx1">
                              <a:lumMod val="75000"/>
                              <a:lumOff val="25000"/>
                            </a:schemeClr>
                          </a:solidFill>
                          <a:effectLst/>
                        </a:rPr>
                        <a:t>2</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1" dirty="0">
                          <a:solidFill>
                            <a:schemeClr val="tx1">
                              <a:lumMod val="75000"/>
                              <a:lumOff val="25000"/>
                            </a:schemeClr>
                          </a:solidFill>
                          <a:effectLst/>
                        </a:rPr>
                        <a:t>Artificial Intelligence for Legal Chatbot</a:t>
                      </a:r>
                      <a:r>
                        <a:rPr lang="en-IN" sz="800" b="0" dirty="0">
                          <a:solidFill>
                            <a:schemeClr val="tx1">
                              <a:lumMod val="75000"/>
                              <a:lumOff val="25000"/>
                            </a:schemeClr>
                          </a:solidFill>
                          <a:effectLst/>
                        </a:rPr>
                        <a:t> (Journal of Engineering Sciences, 2024)</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General legal aid chatbot for traffic violations, criminal allegations using NLP and TF-IDF for legal document processing.</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a:solidFill>
                            <a:schemeClr val="tx1">
                              <a:lumMod val="75000"/>
                              <a:lumOff val="25000"/>
                            </a:schemeClr>
                          </a:solidFill>
                          <a:effectLst/>
                        </a:rPr>
                        <a:t>• Natural Language Processing (NLP)</a:t>
                      </a:r>
                      <a:br>
                        <a:rPr lang="en-IN" sz="800" b="0">
                          <a:solidFill>
                            <a:schemeClr val="tx1">
                              <a:lumMod val="75000"/>
                              <a:lumOff val="25000"/>
                            </a:schemeClr>
                          </a:solidFill>
                          <a:effectLst/>
                        </a:rPr>
                      </a:br>
                      <a:r>
                        <a:rPr lang="en-IN" sz="800" b="0">
                          <a:solidFill>
                            <a:schemeClr val="tx1">
                              <a:lumMod val="75000"/>
                              <a:lumOff val="25000"/>
                            </a:schemeClr>
                          </a:solidFill>
                          <a:effectLst/>
                        </a:rPr>
                        <a:t>• TF-IDF algorithms</a:t>
                      </a:r>
                      <a:br>
                        <a:rPr lang="en-IN" sz="800" b="0">
                          <a:solidFill>
                            <a:schemeClr val="tx1">
                              <a:lumMod val="75000"/>
                              <a:lumOff val="25000"/>
                            </a:schemeClr>
                          </a:solidFill>
                          <a:effectLst/>
                        </a:rPr>
                      </a:br>
                      <a:r>
                        <a:rPr lang="en-IN" sz="800" b="0">
                          <a:solidFill>
                            <a:schemeClr val="tx1">
                              <a:lumMod val="75000"/>
                              <a:lumOff val="25000"/>
                            </a:schemeClr>
                          </a:solidFill>
                          <a:effectLst/>
                        </a:rPr>
                        <a:t>• Machine Learning classification</a:t>
                      </a:r>
                      <a:br>
                        <a:rPr lang="en-IN" sz="800" b="0">
                          <a:solidFill>
                            <a:schemeClr val="tx1">
                              <a:lumMod val="75000"/>
                              <a:lumOff val="25000"/>
                            </a:schemeClr>
                          </a:solidFill>
                          <a:effectLst/>
                        </a:rPr>
                      </a:br>
                      <a:r>
                        <a:rPr lang="en-IN" sz="800" b="0">
                          <a:solidFill>
                            <a:schemeClr val="tx1">
                              <a:lumMod val="75000"/>
                              <a:lumOff val="25000"/>
                            </a:schemeClr>
                          </a:solidFill>
                          <a:effectLst/>
                        </a:rPr>
                        <a:t>• Gradio web interface</a:t>
                      </a:r>
                      <a:br>
                        <a:rPr lang="en-IN" sz="800" b="0">
                          <a:solidFill>
                            <a:schemeClr val="tx1">
                              <a:lumMod val="75000"/>
                              <a:lumOff val="25000"/>
                            </a:schemeClr>
                          </a:solidFill>
                          <a:effectLst/>
                        </a:rPr>
                      </a:br>
                      <a:r>
                        <a:rPr lang="en-IN" sz="800" b="0">
                          <a:solidFill>
                            <a:schemeClr val="tx1">
                              <a:lumMod val="75000"/>
                              <a:lumOff val="25000"/>
                            </a:schemeClr>
                          </a:solidFill>
                          <a:effectLst/>
                        </a:rPr>
                        <a:t>• Legal document analysis</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 TF-IDF optimal for legal text accuracy</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Real-time document analysis capability</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User-friendly interface</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Multi-category legal assistance</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14736" marT="50145" marB="50145" anchor="ctr"/>
                </a:tc>
                <a:extLst>
                  <a:ext uri="{0D108BD9-81ED-4DB2-BD59-A6C34878D82A}">
                    <a16:rowId xmlns:a16="http://schemas.microsoft.com/office/drawing/2014/main" val="1018848542"/>
                  </a:ext>
                </a:extLst>
              </a:tr>
              <a:tr h="1161122">
                <a:tc>
                  <a:txBody>
                    <a:bodyPr/>
                    <a:lstStyle/>
                    <a:p>
                      <a:pPr>
                        <a:lnSpc>
                          <a:spcPts val="1875"/>
                        </a:lnSpc>
                        <a:buNone/>
                      </a:pPr>
                      <a:r>
                        <a:rPr lang="en-IN" sz="800" b="0" dirty="0">
                          <a:solidFill>
                            <a:schemeClr val="tx1">
                              <a:lumMod val="75000"/>
                              <a:lumOff val="25000"/>
                            </a:schemeClr>
                          </a:solidFill>
                          <a:effectLst/>
                        </a:rPr>
                        <a:t>3</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1">
                          <a:solidFill>
                            <a:schemeClr val="tx1">
                              <a:lumMod val="75000"/>
                              <a:lumOff val="25000"/>
                            </a:schemeClr>
                          </a:solidFill>
                          <a:effectLst/>
                        </a:rPr>
                        <a:t>Automated Legal Text Classification Using Random Forests and Deep Learning</a:t>
                      </a:r>
                      <a:r>
                        <a:rPr lang="en-IN" sz="800" b="0">
                          <a:solidFill>
                            <a:schemeClr val="tx1">
                              <a:lumMod val="75000"/>
                              <a:lumOff val="25000"/>
                            </a:schemeClr>
                          </a:solidFill>
                          <a:effectLst/>
                        </a:rPr>
                        <a:t> (Information Processing &amp; Management, 2021)</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Comparative study on legal text classification using domain concepts vs. deep learning for US Supreme Court cases.</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a:solidFill>
                            <a:schemeClr val="tx1">
                              <a:lumMod val="75000"/>
                              <a:lumOff val="25000"/>
                            </a:schemeClr>
                          </a:solidFill>
                          <a:effectLst/>
                        </a:rPr>
                        <a:t>• Domain Concept Extraction (DCE)</a:t>
                      </a:r>
                      <a:br>
                        <a:rPr lang="en-IN" sz="800" b="0">
                          <a:solidFill>
                            <a:schemeClr val="tx1">
                              <a:lumMod val="75000"/>
                              <a:lumOff val="25000"/>
                            </a:schemeClr>
                          </a:solidFill>
                          <a:effectLst/>
                        </a:rPr>
                      </a:br>
                      <a:r>
                        <a:rPr lang="en-IN" sz="800" b="0">
                          <a:solidFill>
                            <a:schemeClr val="tx1">
                              <a:lumMod val="75000"/>
                              <a:lumOff val="25000"/>
                            </a:schemeClr>
                          </a:solidFill>
                          <a:effectLst/>
                        </a:rPr>
                        <a:t>• Random Forests classifier</a:t>
                      </a:r>
                      <a:br>
                        <a:rPr lang="en-IN" sz="800" b="0">
                          <a:solidFill>
                            <a:schemeClr val="tx1">
                              <a:lumMod val="75000"/>
                              <a:lumOff val="25000"/>
                            </a:schemeClr>
                          </a:solidFill>
                          <a:effectLst/>
                        </a:rPr>
                      </a:br>
                      <a:r>
                        <a:rPr lang="en-IN" sz="800" b="0">
                          <a:solidFill>
                            <a:schemeClr val="tx1">
                              <a:lumMod val="75000"/>
                              <a:lumOff val="25000"/>
                            </a:schemeClr>
                          </a:solidFill>
                          <a:effectLst/>
                        </a:rPr>
                        <a:t>• PCA feature selection</a:t>
                      </a:r>
                      <a:br>
                        <a:rPr lang="en-IN" sz="800" b="0">
                          <a:solidFill>
                            <a:schemeClr val="tx1">
                              <a:lumMod val="75000"/>
                              <a:lumOff val="25000"/>
                            </a:schemeClr>
                          </a:solidFill>
                          <a:effectLst/>
                        </a:rPr>
                      </a:br>
                      <a:r>
                        <a:rPr lang="en-IN" sz="800" b="0">
                          <a:solidFill>
                            <a:schemeClr val="tx1">
                              <a:lumMod val="75000"/>
                              <a:lumOff val="25000"/>
                            </a:schemeClr>
                          </a:solidFill>
                          <a:effectLst/>
                        </a:rPr>
                        <a:t>• BERT, Word2Vec, GloVe embeddings</a:t>
                      </a:r>
                      <a:br>
                        <a:rPr lang="en-IN" sz="800" b="0">
                          <a:solidFill>
                            <a:schemeClr val="tx1">
                              <a:lumMod val="75000"/>
                              <a:lumOff val="25000"/>
                            </a:schemeClr>
                          </a:solidFill>
                          <a:effectLst/>
                        </a:rPr>
                      </a:br>
                      <a:r>
                        <a:rPr lang="en-IN" sz="800" b="0">
                          <a:solidFill>
                            <a:schemeClr val="tx1">
                              <a:lumMod val="75000"/>
                              <a:lumOff val="25000"/>
                            </a:schemeClr>
                          </a:solidFill>
                          <a:effectLst/>
                        </a:rPr>
                        <a:t>• 30,000 US case documents</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 Domain Concepts + RF: 84.49% accuracy</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Top 400 domain concepts optimal</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Outperformed deep learning models</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Better interpretability than deep learning</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14736" marT="50145" marB="50145" anchor="ctr"/>
                </a:tc>
                <a:extLst>
                  <a:ext uri="{0D108BD9-81ED-4DB2-BD59-A6C34878D82A}">
                    <a16:rowId xmlns:a16="http://schemas.microsoft.com/office/drawing/2014/main" val="1555711412"/>
                  </a:ext>
                </a:extLst>
              </a:tr>
              <a:tr h="1161122">
                <a:tc>
                  <a:txBody>
                    <a:bodyPr/>
                    <a:lstStyle/>
                    <a:p>
                      <a:pPr>
                        <a:lnSpc>
                          <a:spcPts val="1875"/>
                        </a:lnSpc>
                        <a:buNone/>
                      </a:pPr>
                      <a:r>
                        <a:rPr lang="en-IN" sz="800" b="0">
                          <a:solidFill>
                            <a:schemeClr val="tx1">
                              <a:lumMod val="75000"/>
                              <a:lumOff val="25000"/>
                            </a:schemeClr>
                          </a:solidFill>
                          <a:effectLst/>
                        </a:rPr>
                        <a:t>4</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1">
                          <a:solidFill>
                            <a:schemeClr val="tx1">
                              <a:lumMod val="75000"/>
                              <a:lumOff val="25000"/>
                            </a:schemeClr>
                          </a:solidFill>
                          <a:effectLst/>
                        </a:rPr>
                        <a:t>Law Chatbot</a:t>
                      </a:r>
                      <a:r>
                        <a:rPr lang="en-IN" sz="800" b="0">
                          <a:solidFill>
                            <a:schemeClr val="tx1">
                              <a:lumMod val="75000"/>
                              <a:lumOff val="25000"/>
                            </a:schemeClr>
                          </a:solidFill>
                          <a:effectLst/>
                        </a:rPr>
                        <a:t> (IJRASET, 2024)</a:t>
                      </a:r>
                      <a:endParaRPr lang="en-IN" sz="800" b="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General-purpose legal chatbot using RAG architecture for comprehensive legal information retrieval and generation.</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 Text retrieval and generation</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FAISS vector database</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a:t>
                      </a:r>
                      <a:r>
                        <a:rPr lang="en-IN" sz="800" b="0" dirty="0" err="1">
                          <a:solidFill>
                            <a:schemeClr val="tx1">
                              <a:lumMod val="75000"/>
                              <a:lumOff val="25000"/>
                            </a:schemeClr>
                          </a:solidFill>
                          <a:effectLst/>
                        </a:rPr>
                        <a:t>SentenceTransformer</a:t>
                      </a:r>
                      <a:r>
                        <a:rPr lang="en-IN" sz="800" b="0" dirty="0">
                          <a:solidFill>
                            <a:schemeClr val="tx1">
                              <a:lumMod val="75000"/>
                              <a:lumOff val="25000"/>
                            </a:schemeClr>
                          </a:solidFill>
                          <a:effectLst/>
                        </a:rPr>
                        <a:t> embeddings</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a:t>
                      </a:r>
                      <a:r>
                        <a:rPr lang="en-IN" sz="800" b="0" dirty="0" err="1">
                          <a:solidFill>
                            <a:schemeClr val="tx1">
                              <a:lumMod val="75000"/>
                              <a:lumOff val="25000"/>
                            </a:schemeClr>
                          </a:solidFill>
                          <a:effectLst/>
                        </a:rPr>
                        <a:t>LlamaCpp</a:t>
                      </a:r>
                      <a:r>
                        <a:rPr lang="en-IN" sz="800" b="0" dirty="0">
                          <a:solidFill>
                            <a:schemeClr val="tx1">
                              <a:lumMod val="75000"/>
                              <a:lumOff val="25000"/>
                            </a:schemeClr>
                          </a:solidFill>
                          <a:effectLst/>
                        </a:rPr>
                        <a:t> language model</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Tokenization and chunking</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24560" marT="50145" marB="50145" anchor="ctr"/>
                </a:tc>
                <a:tc>
                  <a:txBody>
                    <a:bodyPr/>
                    <a:lstStyle/>
                    <a:p>
                      <a:pPr>
                        <a:lnSpc>
                          <a:spcPts val="1875"/>
                        </a:lnSpc>
                        <a:buNone/>
                      </a:pPr>
                      <a:r>
                        <a:rPr lang="en-IN" sz="800" b="0" dirty="0">
                          <a:solidFill>
                            <a:schemeClr val="tx1">
                              <a:lumMod val="75000"/>
                              <a:lumOff val="25000"/>
                            </a:schemeClr>
                          </a:solidFill>
                          <a:effectLst/>
                        </a:rPr>
                        <a:t>• Successful IPC section retrieval</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Multi-platform accessibility</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Free/low-cost legal assistance</a:t>
                      </a:r>
                      <a:br>
                        <a:rPr lang="en-IN" sz="800" b="0" dirty="0">
                          <a:solidFill>
                            <a:schemeClr val="tx1">
                              <a:lumMod val="75000"/>
                              <a:lumOff val="25000"/>
                            </a:schemeClr>
                          </a:solidFill>
                          <a:effectLst/>
                        </a:rPr>
                      </a:br>
                      <a:r>
                        <a:rPr lang="en-IN" sz="800" b="0" dirty="0">
                          <a:solidFill>
                            <a:schemeClr val="tx1">
                              <a:lumMod val="75000"/>
                              <a:lumOff val="25000"/>
                            </a:schemeClr>
                          </a:solidFill>
                          <a:effectLst/>
                        </a:rPr>
                        <a:t>• Comprehensive legal knowledge base</a:t>
                      </a:r>
                      <a:endParaRPr lang="en-IN" sz="800"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00289" marR="14736" marT="50145" marB="50145" anchor="ctr"/>
                </a:tc>
                <a:extLst>
                  <a:ext uri="{0D108BD9-81ED-4DB2-BD59-A6C34878D82A}">
                    <a16:rowId xmlns:a16="http://schemas.microsoft.com/office/drawing/2014/main" val="3024377640"/>
                  </a:ext>
                </a:extLst>
              </a:tr>
            </a:tbl>
          </a:graphicData>
        </a:graphic>
      </p:graphicFrame>
    </p:spTree>
    <p:extLst>
      <p:ext uri="{BB962C8B-B14F-4D97-AF65-F5344CB8AC3E}">
        <p14:creationId xmlns:p14="http://schemas.microsoft.com/office/powerpoint/2010/main" val="6459968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0960-A2C6-41E4-313B-EE5B9490796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E4B1EB8-CF33-DA5B-4081-AC333C5994CD}"/>
              </a:ext>
            </a:extLst>
          </p:cNvPr>
          <p:cNvSpPr txBox="1"/>
          <p:nvPr/>
        </p:nvSpPr>
        <p:spPr>
          <a:xfrm>
            <a:off x="0" y="0"/>
            <a:ext cx="9144000" cy="523220"/>
          </a:xfrm>
          <a:prstGeom prst="rect">
            <a:avLst/>
          </a:prstGeom>
          <a:solidFill>
            <a:schemeClr val="accent4">
              <a:lumMod val="20000"/>
              <a:lumOff val="80000"/>
            </a:schemeClr>
          </a:solidFill>
          <a:ln>
            <a:solidFill>
              <a:schemeClr val="bg1">
                <a:lumMod val="85000"/>
              </a:schemeClr>
            </a:solidFill>
          </a:ln>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BASE PAPER</a:t>
            </a:r>
          </a:p>
        </p:txBody>
      </p:sp>
      <p:sp>
        <p:nvSpPr>
          <p:cNvPr id="3" name="TextBox 2">
            <a:extLst>
              <a:ext uri="{FF2B5EF4-FFF2-40B4-BE49-F238E27FC236}">
                <a16:creationId xmlns:a16="http://schemas.microsoft.com/office/drawing/2014/main" id="{4160C6DD-6EBD-6955-181C-F314584CFC3C}"/>
              </a:ext>
            </a:extLst>
          </p:cNvPr>
          <p:cNvSpPr txBox="1"/>
          <p:nvPr/>
        </p:nvSpPr>
        <p:spPr>
          <a:xfrm>
            <a:off x="216309" y="621192"/>
            <a:ext cx="8711381" cy="6001643"/>
          </a:xfrm>
          <a:prstGeom prst="rect">
            <a:avLst/>
          </a:prstGeom>
          <a:noFill/>
        </p:spPr>
        <p:txBody>
          <a:bodyPr wrap="square">
            <a:spAutoFit/>
          </a:bodyPr>
          <a:lstStyle/>
          <a:p>
            <a:r>
              <a:rPr lang="en-IN" sz="1900" b="1" u="sng" dirty="0">
                <a:latin typeface="Times New Roman" panose="02020603050405020304" pitchFamily="18" charset="0"/>
                <a:cs typeface="Times New Roman" panose="02020603050405020304" pitchFamily="18" charset="0"/>
              </a:rPr>
              <a:t>Title:</a:t>
            </a:r>
            <a:br>
              <a:rPr lang="en-IN" sz="2000" dirty="0"/>
            </a:br>
            <a:r>
              <a:rPr lang="en-IN" sz="2000" i="1" dirty="0" err="1"/>
              <a:t>LegalBot</a:t>
            </a:r>
            <a:r>
              <a:rPr lang="en-IN" sz="2000" i="1" dirty="0"/>
              <a:t>-EC: An LLM-Based Chatbot for Legal Assistance in Ecuadorian Law</a:t>
            </a:r>
          </a:p>
          <a:p>
            <a:endParaRPr lang="en-IN" sz="2000" dirty="0"/>
          </a:p>
          <a:p>
            <a:r>
              <a:rPr lang="en-IN" sz="1900" b="1" u="sng" dirty="0">
                <a:latin typeface="Times New Roman" panose="02020603050405020304" pitchFamily="18" charset="0"/>
                <a:cs typeface="Times New Roman" panose="02020603050405020304" pitchFamily="18" charset="0"/>
              </a:rPr>
              <a:t>Authors:</a:t>
            </a:r>
            <a:br>
              <a:rPr lang="en-IN" sz="2000" dirty="0"/>
            </a:br>
            <a:r>
              <a:rPr lang="en-IN" sz="2000" dirty="0"/>
              <a:t>Francklin Rivas-Echeverría, Leo Thomas Ramos, José Luis Ibarra,</a:t>
            </a:r>
            <a:br>
              <a:rPr lang="en-IN" sz="2000" dirty="0"/>
            </a:br>
            <a:r>
              <a:rPr lang="en-IN" sz="2000" dirty="0"/>
              <a:t>Sonia Zerpa-Bonillo, Stalin Arciniegas, and Marilena </a:t>
            </a:r>
            <a:r>
              <a:rPr lang="en-IN" sz="2000" dirty="0" err="1"/>
              <a:t>Asprino</a:t>
            </a:r>
            <a:r>
              <a:rPr lang="en-IN" sz="2000" dirty="0"/>
              <a:t>-Salas</a:t>
            </a:r>
          </a:p>
          <a:p>
            <a:br>
              <a:rPr lang="en-IN" sz="1900" dirty="0">
                <a:latin typeface="Times New Roman" panose="02020603050405020304" pitchFamily="18" charset="0"/>
                <a:cs typeface="Times New Roman" panose="02020603050405020304" pitchFamily="18" charset="0"/>
              </a:rPr>
            </a:br>
            <a:r>
              <a:rPr lang="en-IN" sz="1900" b="1" u="sng" dirty="0">
                <a:latin typeface="Times New Roman" panose="02020603050405020304" pitchFamily="18" charset="0"/>
                <a:cs typeface="Times New Roman" panose="02020603050405020304" pitchFamily="18" charset="0"/>
              </a:rPr>
              <a:t>Key Learnings:</a:t>
            </a:r>
          </a:p>
          <a:p>
            <a:pPr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LLMs can understand and explain complex legal information.</a:t>
            </a:r>
          </a:p>
          <a:p>
            <a:pPr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WhatsApp integration makes legal help easy to access.</a:t>
            </a:r>
          </a:p>
          <a:p>
            <a:pPr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RAG improves accuracy by using stored legal data.</a:t>
            </a:r>
          </a:p>
          <a:p>
            <a:pPr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Chat history helps maintain conversation flow.</a:t>
            </a:r>
          </a:p>
          <a:p>
            <a:pPr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AWS Lambda deployment provides easy scaling and low cost.</a:t>
            </a:r>
          </a:p>
          <a:p>
            <a:endParaRPr lang="en-IN" sz="1900" dirty="0">
              <a:latin typeface="Times New Roman" panose="02020603050405020304" pitchFamily="18" charset="0"/>
              <a:cs typeface="Times New Roman" panose="02020603050405020304" pitchFamily="18" charset="0"/>
            </a:endParaRPr>
          </a:p>
          <a:p>
            <a:r>
              <a:rPr lang="en-IN" sz="1900" b="1" u="sng" dirty="0">
                <a:latin typeface="Times New Roman" panose="02020603050405020304" pitchFamily="18" charset="0"/>
                <a:cs typeface="Times New Roman" panose="02020603050405020304" pitchFamily="18" charset="0"/>
              </a:rPr>
              <a:t>Gaps Identified</a:t>
            </a:r>
          </a:p>
          <a:p>
            <a:pPr marL="285750"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No connection to live or updated legal databases.</a:t>
            </a:r>
          </a:p>
          <a:p>
            <a:pPr marL="285750"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Limited to basic legal topics; needs wider coverage. </a:t>
            </a:r>
          </a:p>
          <a:p>
            <a:pPr marL="285750"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Supports only English; needs regional language support.</a:t>
            </a:r>
          </a:p>
          <a:p>
            <a:pPr marL="285750"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Data privacy and security need more focus.</a:t>
            </a:r>
          </a:p>
          <a:p>
            <a:pPr marL="285750" indent="-285750">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Does not clearly show which law or document was used for each answer</a:t>
            </a:r>
            <a:r>
              <a:rPr lang="en-IN" dirty="0"/>
              <a:t>.</a:t>
            </a:r>
          </a:p>
        </p:txBody>
      </p:sp>
    </p:spTree>
    <p:extLst>
      <p:ext uri="{BB962C8B-B14F-4D97-AF65-F5344CB8AC3E}">
        <p14:creationId xmlns:p14="http://schemas.microsoft.com/office/powerpoint/2010/main" val="3571798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9C08939-6590-6C23-3A16-62DF0D78971B}"/>
              </a:ext>
            </a:extLst>
          </p:cNvPr>
          <p:cNvSpPr txBox="1">
            <a:spLocks/>
          </p:cNvSpPr>
          <p:nvPr/>
        </p:nvSpPr>
        <p:spPr>
          <a:xfrm>
            <a:off x="0" y="2"/>
            <a:ext cx="9144000" cy="580103"/>
          </a:xfrm>
          <a:prstGeom prst="rect">
            <a:avLst/>
          </a:prstGeom>
          <a:solidFill>
            <a:schemeClr val="accent4">
              <a:lumMod val="20000"/>
              <a:lumOff val="80000"/>
            </a:schemeClr>
          </a:solidFill>
          <a:ln>
            <a:solidFill>
              <a:schemeClr val="bg1">
                <a:lumMod val="85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b="1" dirty="0">
                <a:latin typeface="Times New Roman" panose="02020603050405020304" pitchFamily="18" charset="0"/>
                <a:cs typeface="Times New Roman" panose="02020603050405020304" pitchFamily="18" charset="0"/>
              </a:rPr>
              <a:t>EXISTING SYSTEM</a:t>
            </a:r>
          </a:p>
        </p:txBody>
      </p:sp>
      <p:sp>
        <p:nvSpPr>
          <p:cNvPr id="4" name="TextBox 3">
            <a:extLst>
              <a:ext uri="{FF2B5EF4-FFF2-40B4-BE49-F238E27FC236}">
                <a16:creationId xmlns:a16="http://schemas.microsoft.com/office/drawing/2014/main" id="{1CBEA4F4-B0E2-372B-06FC-3C38FAFD9516}"/>
              </a:ext>
            </a:extLst>
          </p:cNvPr>
          <p:cNvSpPr txBox="1"/>
          <p:nvPr/>
        </p:nvSpPr>
        <p:spPr>
          <a:xfrm>
            <a:off x="530941" y="825911"/>
            <a:ext cx="8445909" cy="4216539"/>
          </a:xfrm>
          <a:prstGeom prst="rect">
            <a:avLst/>
          </a:prstGeom>
          <a:noFill/>
        </p:spPr>
        <p:txBody>
          <a:bodyPr wrap="square">
            <a:spAutoFit/>
          </a:bodyPr>
          <a:lstStyle/>
          <a:p>
            <a:r>
              <a:rPr lang="en-IN" sz="2400" b="1" u="sng" dirty="0"/>
              <a:t>Current System:</a:t>
            </a:r>
          </a:p>
          <a:p>
            <a:endParaRPr lang="en-IN" sz="2000" dirty="0"/>
          </a:p>
          <a:p>
            <a:pPr marL="800100" lvl="1" indent="-342900">
              <a:buFont typeface="Arial" panose="020B0604020202020204" pitchFamily="34" charset="0"/>
              <a:buChar char="•"/>
            </a:pPr>
            <a:r>
              <a:rPr lang="en-IN" sz="2000" dirty="0"/>
              <a:t>Citizens depend on manual legal consultation.</a:t>
            </a:r>
          </a:p>
          <a:p>
            <a:pPr marL="800100" lvl="1" indent="-342900">
              <a:buFont typeface="Arial" panose="020B0604020202020204" pitchFamily="34" charset="0"/>
              <a:buChar char="•"/>
            </a:pPr>
            <a:r>
              <a:rPr lang="en-IN" sz="2000" dirty="0"/>
              <a:t>Legal resources are scattered across multiple portals and require technical understanding.</a:t>
            </a:r>
          </a:p>
          <a:p>
            <a:pPr marL="800100" lvl="1" indent="-342900">
              <a:buFont typeface="Arial" panose="020B0604020202020204" pitchFamily="34" charset="0"/>
              <a:buChar char="•"/>
            </a:pPr>
            <a:r>
              <a:rPr lang="en-IN" sz="2000" dirty="0"/>
              <a:t>No centralized AI system available on WhatsApp for legal help.</a:t>
            </a:r>
          </a:p>
          <a:p>
            <a:pPr lvl="1"/>
            <a:endParaRPr lang="en-IN" sz="2000" dirty="0"/>
          </a:p>
          <a:p>
            <a:pPr lvl="1"/>
            <a:endParaRPr lang="en-IN" sz="2000" dirty="0"/>
          </a:p>
          <a:p>
            <a:r>
              <a:rPr lang="en-IN" sz="2400" b="1" u="sng" dirty="0"/>
              <a:t>Limitations:</a:t>
            </a:r>
          </a:p>
          <a:p>
            <a:endParaRPr lang="en-IN" sz="2000" dirty="0"/>
          </a:p>
          <a:p>
            <a:pPr marL="800100" lvl="1" indent="-342900">
              <a:buFont typeface="Arial" panose="020B0604020202020204" pitchFamily="34" charset="0"/>
              <a:buChar char="•"/>
            </a:pPr>
            <a:r>
              <a:rPr lang="en-IN" sz="2000" dirty="0"/>
              <a:t>Time-consuming and costly consultations.</a:t>
            </a:r>
          </a:p>
          <a:p>
            <a:pPr marL="800100" lvl="1" indent="-342900">
              <a:buFont typeface="Arial" panose="020B0604020202020204" pitchFamily="34" charset="0"/>
              <a:buChar char="•"/>
            </a:pPr>
            <a:r>
              <a:rPr lang="en-IN" sz="2000" dirty="0"/>
              <a:t>Inconsistent or outdated information.</a:t>
            </a:r>
          </a:p>
          <a:p>
            <a:pPr marL="800100" lvl="1" indent="-342900">
              <a:buFont typeface="Arial" panose="020B0604020202020204" pitchFamily="34" charset="0"/>
              <a:buChar char="•"/>
            </a:pPr>
            <a:r>
              <a:rPr lang="en-IN" sz="2000" dirty="0"/>
              <a:t>No automated knowledge retrieval or contextual awareness.</a:t>
            </a:r>
          </a:p>
        </p:txBody>
      </p:sp>
    </p:spTree>
    <p:extLst>
      <p:ext uri="{BB962C8B-B14F-4D97-AF65-F5344CB8AC3E}">
        <p14:creationId xmlns:p14="http://schemas.microsoft.com/office/powerpoint/2010/main" val="10744536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B6FD9-4BA8-A81F-3E42-1B08B60395BD}"/>
              </a:ext>
            </a:extLst>
          </p:cNvPr>
          <p:cNvSpPr txBox="1"/>
          <p:nvPr/>
        </p:nvSpPr>
        <p:spPr>
          <a:xfrm>
            <a:off x="0" y="0"/>
            <a:ext cx="9144000" cy="523220"/>
          </a:xfrm>
          <a:prstGeom prst="rect">
            <a:avLst/>
          </a:prstGeom>
          <a:solidFill>
            <a:schemeClr val="accent4">
              <a:lumMod val="20000"/>
              <a:lumOff val="80000"/>
            </a:schemeClr>
          </a:solid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PROPOSED SOLUTION &amp; SYSTEM</a:t>
            </a:r>
          </a:p>
        </p:txBody>
      </p:sp>
      <p:sp>
        <p:nvSpPr>
          <p:cNvPr id="4" name="TextBox 3">
            <a:extLst>
              <a:ext uri="{FF2B5EF4-FFF2-40B4-BE49-F238E27FC236}">
                <a16:creationId xmlns:a16="http://schemas.microsoft.com/office/drawing/2014/main" id="{6F70303A-CC3D-3C53-82B8-4117AB85DA56}"/>
              </a:ext>
            </a:extLst>
          </p:cNvPr>
          <p:cNvSpPr txBox="1"/>
          <p:nvPr/>
        </p:nvSpPr>
        <p:spPr>
          <a:xfrm>
            <a:off x="132735" y="523220"/>
            <a:ext cx="8878529" cy="3693319"/>
          </a:xfrm>
          <a:prstGeom prst="rect">
            <a:avLst/>
          </a:prstGeom>
          <a:noFill/>
        </p:spPr>
        <p:txBody>
          <a:bodyPr wrap="square">
            <a:spAutoFit/>
          </a:bodyPr>
          <a:lstStyle/>
          <a:p>
            <a:r>
              <a:rPr lang="en-IN" b="1" u="sng" dirty="0"/>
              <a:t>Proposed Solution:</a:t>
            </a:r>
          </a:p>
          <a:p>
            <a:br>
              <a:rPr lang="en-IN" dirty="0"/>
            </a:br>
            <a:r>
              <a:rPr lang="en-IN" dirty="0"/>
              <a:t>A </a:t>
            </a:r>
            <a:r>
              <a:rPr lang="en-IN" b="1" dirty="0"/>
              <a:t>WhatsApp-integrated </a:t>
            </a:r>
            <a:r>
              <a:rPr lang="en-IN" b="1" dirty="0" err="1"/>
              <a:t>LegalBot</a:t>
            </a:r>
            <a:r>
              <a:rPr lang="en-IN" dirty="0"/>
              <a:t> that provides instant legal assistance using </a:t>
            </a:r>
            <a:r>
              <a:rPr lang="en-IN" b="1" dirty="0"/>
              <a:t>LLM + RAG architecture</a:t>
            </a:r>
            <a:r>
              <a:rPr lang="en-IN" dirty="0"/>
              <a:t>.</a:t>
            </a:r>
            <a:br>
              <a:rPr lang="en-IN" dirty="0"/>
            </a:br>
            <a:r>
              <a:rPr lang="en-IN" dirty="0"/>
              <a:t>The chatbot retrieves relevant data from </a:t>
            </a:r>
            <a:r>
              <a:rPr lang="en-IN" b="1" dirty="0"/>
              <a:t>Pinecone (vector database)</a:t>
            </a:r>
            <a:r>
              <a:rPr lang="en-IN" dirty="0"/>
              <a:t> and generates accurate responses using </a:t>
            </a:r>
            <a:r>
              <a:rPr lang="en-IN" b="1" dirty="0"/>
              <a:t>GPT-4</a:t>
            </a:r>
            <a:r>
              <a:rPr lang="en-IN" dirty="0"/>
              <a:t> via </a:t>
            </a:r>
            <a:r>
              <a:rPr lang="en-IN" b="1" dirty="0" err="1"/>
              <a:t>LangChain</a:t>
            </a:r>
            <a:r>
              <a:rPr lang="en-IN" dirty="0"/>
              <a:t>.</a:t>
            </a:r>
          </a:p>
          <a:p>
            <a:endParaRPr lang="en-IN" dirty="0"/>
          </a:p>
          <a:p>
            <a:r>
              <a:rPr lang="en-IN" b="1" u="sng" dirty="0"/>
              <a:t>Advantages:</a:t>
            </a:r>
          </a:p>
          <a:p>
            <a:endParaRPr lang="en-IN" dirty="0"/>
          </a:p>
          <a:p>
            <a:pPr marL="742950" lvl="1" indent="-285750">
              <a:buFont typeface="Arial" panose="020B0604020202020204" pitchFamily="34" charset="0"/>
              <a:buChar char="•"/>
            </a:pPr>
            <a:r>
              <a:rPr lang="en-IN" dirty="0"/>
              <a:t>Instant, AI-powered legal replies.</a:t>
            </a:r>
          </a:p>
          <a:p>
            <a:pPr marL="742950" lvl="1" indent="-285750">
              <a:buFont typeface="Arial" panose="020B0604020202020204" pitchFamily="34" charset="0"/>
              <a:buChar char="•"/>
            </a:pPr>
            <a:r>
              <a:rPr lang="en-IN" dirty="0"/>
              <a:t>Context-aware answers using stored history.</a:t>
            </a:r>
          </a:p>
          <a:p>
            <a:pPr marL="742950" lvl="1" indent="-285750">
              <a:buFont typeface="Arial" panose="020B0604020202020204" pitchFamily="34" charset="0"/>
              <a:buChar char="•"/>
            </a:pPr>
            <a:r>
              <a:rPr lang="en-IN" dirty="0"/>
              <a:t>Simple and accessible through WhatsApp.</a:t>
            </a:r>
          </a:p>
          <a:p>
            <a:pPr marL="742950" lvl="1" indent="-285750">
              <a:buFont typeface="Arial" panose="020B0604020202020204" pitchFamily="34" charset="0"/>
              <a:buChar char="•"/>
            </a:pPr>
            <a:r>
              <a:rPr lang="en-IN" dirty="0"/>
              <a:t>Deployed on AWS Lambda for scalability and cost efficiency.</a:t>
            </a:r>
          </a:p>
        </p:txBody>
      </p:sp>
    </p:spTree>
    <p:extLst>
      <p:ext uri="{BB962C8B-B14F-4D97-AF65-F5344CB8AC3E}">
        <p14:creationId xmlns:p14="http://schemas.microsoft.com/office/powerpoint/2010/main" val="1177130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CB0-AFBE-39E1-9593-C15684C7BA4F}"/>
              </a:ext>
            </a:extLst>
          </p:cNvPr>
          <p:cNvSpPr txBox="1">
            <a:spLocks/>
          </p:cNvSpPr>
          <p:nvPr/>
        </p:nvSpPr>
        <p:spPr>
          <a:xfrm>
            <a:off x="0" y="2"/>
            <a:ext cx="9144000" cy="580103"/>
          </a:xfrm>
          <a:prstGeom prst="rect">
            <a:avLst/>
          </a:prstGeom>
          <a:solidFill>
            <a:schemeClr val="accent4">
              <a:lumMod val="20000"/>
              <a:lumOff val="80000"/>
            </a:schemeClr>
          </a:solidFill>
          <a:ln>
            <a:solidFill>
              <a:schemeClr val="bg1">
                <a:lumMod val="85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b="1" dirty="0">
                <a:latin typeface="Times New Roman" panose="02020603050405020304" pitchFamily="18" charset="0"/>
                <a:cs typeface="Times New Roman" panose="02020603050405020304" pitchFamily="18" charset="0"/>
              </a:rPr>
              <a:t>ARCHITECTURE</a:t>
            </a:r>
          </a:p>
        </p:txBody>
      </p:sp>
      <p:sp>
        <p:nvSpPr>
          <p:cNvPr id="4" name="Rectangle 1">
            <a:extLst>
              <a:ext uri="{FF2B5EF4-FFF2-40B4-BE49-F238E27FC236}">
                <a16:creationId xmlns:a16="http://schemas.microsoft.com/office/drawing/2014/main" id="{C70198F3-CA8A-647A-AD3F-EAFF330F4FF7}"/>
              </a:ext>
            </a:extLst>
          </p:cNvPr>
          <p:cNvSpPr>
            <a:spLocks noChangeArrowheads="1"/>
          </p:cNvSpPr>
          <p:nvPr/>
        </p:nvSpPr>
        <p:spPr bwMode="auto">
          <a:xfrm rot="10800000" flipV="1">
            <a:off x="5286398" y="580105"/>
            <a:ext cx="3857602" cy="655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b="1" u="sng" dirty="0">
                <a:latin typeface="Times New Roman" panose="02020603050405020304" pitchFamily="18" charset="0"/>
                <a:cs typeface="Times New Roman" panose="02020603050405020304" pitchFamily="18" charset="0"/>
              </a:rPr>
              <a:t>Flow Overview:</a:t>
            </a:r>
          </a:p>
          <a:p>
            <a:endParaRPr lang="en-IN" u="sng"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sends message via WhatsApp.</a:t>
            </a: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Meta’s Cloud API forwards it to AWS Lambda.</a:t>
            </a:r>
          </a:p>
          <a:p>
            <a:pPr marL="457200" indent="-45720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FastAPI</a:t>
            </a:r>
            <a:r>
              <a:rPr lang="en-IN" dirty="0">
                <a:latin typeface="Times New Roman" panose="02020603050405020304" pitchFamily="18" charset="0"/>
                <a:cs typeface="Times New Roman" panose="02020603050405020304" pitchFamily="18" charset="0"/>
              </a:rPr>
              <a:t> handles webhook (verify + message receive).</a:t>
            </a: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Message is stored and processed by LLM agent.</a:t>
            </a: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RAG retrieves legal context from Pinecone.</a:t>
            </a: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GPT-4 generates accurate legal response.</a:t>
            </a:r>
          </a:p>
          <a:p>
            <a:pPr marL="457200" indent="-4572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Reply is sent back to the same user via WhatsApp.</a:t>
            </a:r>
          </a:p>
          <a:p>
            <a:endParaRPr lang="en-IN"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Technologies:</a:t>
            </a:r>
          </a:p>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WhatsApp Cloud API, </a:t>
            </a:r>
            <a:r>
              <a:rPr lang="en-IN" dirty="0" err="1">
                <a:latin typeface="Times New Roman" panose="02020603050405020304" pitchFamily="18" charset="0"/>
                <a:cs typeface="Times New Roman" panose="02020603050405020304" pitchFamily="18" charset="0"/>
              </a:rPr>
              <a:t>FastAPI</a:t>
            </a:r>
            <a:r>
              <a:rPr lang="en-IN" dirty="0">
                <a:latin typeface="Times New Roman" panose="02020603050405020304" pitchFamily="18" charset="0"/>
                <a:cs typeface="Times New Roman" panose="02020603050405020304" pitchFamily="18" charset="0"/>
              </a:rPr>
              <a:t> , AWS </a:t>
            </a:r>
            <a:r>
              <a:rPr lang="en-IN" dirty="0" err="1">
                <a:latin typeface="Times New Roman" panose="02020603050405020304" pitchFamily="18" charset="0"/>
                <a:cs typeface="Times New Roman" panose="02020603050405020304" pitchFamily="18" charset="0"/>
              </a:rPr>
              <a:t>Lambda,LangChain</a:t>
            </a:r>
            <a:r>
              <a:rPr lang="en-IN" dirty="0">
                <a:latin typeface="Times New Roman" panose="02020603050405020304" pitchFamily="18" charset="0"/>
                <a:cs typeface="Times New Roman" panose="02020603050405020304" pitchFamily="18" charset="0"/>
              </a:rPr>
              <a:t> ,OpenAI GPT-4 , Pinecone</a:t>
            </a:r>
          </a:p>
          <a:p>
            <a:pPr marR="0" lvl="0" algn="l" defTabSz="914400" rtl="0" eaLnBrk="0" fontAlgn="base" latinLnBrk="0" hangingPunct="0">
              <a:lnSpc>
                <a:spcPct val="15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116F069-C820-24F8-851D-20FE1F5AC0A3}"/>
                  </a:ext>
                </a:extLst>
              </p14:cNvPr>
              <p14:cNvContentPartPr/>
              <p14:nvPr/>
            </p14:nvContentPartPr>
            <p14:xfrm>
              <a:off x="747170" y="1484644"/>
              <a:ext cx="360" cy="360"/>
            </p14:xfrm>
          </p:contentPart>
        </mc:Choice>
        <mc:Fallback xmlns="">
          <p:pic>
            <p:nvPicPr>
              <p:cNvPr id="5" name="Ink 4">
                <a:extLst>
                  <a:ext uri="{FF2B5EF4-FFF2-40B4-BE49-F238E27FC236}">
                    <a16:creationId xmlns:a16="http://schemas.microsoft.com/office/drawing/2014/main" id="{5116F069-C820-24F8-851D-20FE1F5AC0A3}"/>
                  </a:ext>
                </a:extLst>
              </p:cNvPr>
              <p:cNvPicPr/>
              <p:nvPr/>
            </p:nvPicPr>
            <p:blipFill>
              <a:blip r:embed="rId4"/>
              <a:stretch>
                <a:fillRect/>
              </a:stretch>
            </p:blipFill>
            <p:spPr>
              <a:xfrm>
                <a:off x="741050" y="14785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AC681AA-4A1A-4966-F6A3-1A5B6739133C}"/>
                  </a:ext>
                </a:extLst>
              </p14:cNvPr>
              <p14:cNvContentPartPr/>
              <p14:nvPr/>
            </p14:nvContentPartPr>
            <p14:xfrm>
              <a:off x="-1297990" y="2290684"/>
              <a:ext cx="360" cy="360"/>
            </p14:xfrm>
          </p:contentPart>
        </mc:Choice>
        <mc:Fallback xmlns="">
          <p:pic>
            <p:nvPicPr>
              <p:cNvPr id="9" name="Ink 8">
                <a:extLst>
                  <a:ext uri="{FF2B5EF4-FFF2-40B4-BE49-F238E27FC236}">
                    <a16:creationId xmlns:a16="http://schemas.microsoft.com/office/drawing/2014/main" id="{4AC681AA-4A1A-4966-F6A3-1A5B6739133C}"/>
                  </a:ext>
                </a:extLst>
              </p:cNvPr>
              <p:cNvPicPr/>
              <p:nvPr/>
            </p:nvPicPr>
            <p:blipFill>
              <a:blip r:embed="rId4"/>
              <a:stretch>
                <a:fillRect/>
              </a:stretch>
            </p:blipFill>
            <p:spPr>
              <a:xfrm>
                <a:off x="-1304110" y="2284564"/>
                <a:ext cx="12600" cy="12600"/>
              </a:xfrm>
              <a:prstGeom prst="rect">
                <a:avLst/>
              </a:prstGeom>
            </p:spPr>
          </p:pic>
        </mc:Fallback>
      </mc:AlternateContent>
      <p:sp>
        <p:nvSpPr>
          <p:cNvPr id="8" name="AutoShape 2">
            <a:extLst>
              <a:ext uri="{FF2B5EF4-FFF2-40B4-BE49-F238E27FC236}">
                <a16:creationId xmlns:a16="http://schemas.microsoft.com/office/drawing/2014/main" id="{FE3883D4-1817-0C9F-CB7F-E998EC1F88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4E4A349-331C-5466-DBCF-4D382BFFDF95}"/>
              </a:ext>
            </a:extLst>
          </p:cNvPr>
          <p:cNvPicPr>
            <a:picLocks noChangeAspect="1"/>
          </p:cNvPicPr>
          <p:nvPr/>
        </p:nvPicPr>
        <p:blipFill>
          <a:blip r:embed="rId6"/>
          <a:stretch>
            <a:fillRect/>
          </a:stretch>
        </p:blipFill>
        <p:spPr>
          <a:xfrm>
            <a:off x="0" y="1015675"/>
            <a:ext cx="5131450" cy="5131450"/>
          </a:xfrm>
          <a:prstGeom prst="rect">
            <a:avLst/>
          </a:prstGeom>
        </p:spPr>
      </p:pic>
    </p:spTree>
    <p:extLst>
      <p:ext uri="{BB962C8B-B14F-4D97-AF65-F5344CB8AC3E}">
        <p14:creationId xmlns:p14="http://schemas.microsoft.com/office/powerpoint/2010/main" val="1271494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TM03457444[[fn=Basis]]</Template>
  <TotalTime>3453</TotalTime>
  <Words>3068</Words>
  <Application>Microsoft Macintosh PowerPoint</Application>
  <PresentationFormat>On-screen Show (4:3)</PresentationFormat>
  <Paragraphs>295</Paragraphs>
  <Slides>30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Book Antiqua</vt:lpstr>
      <vt:lpstr>Wingdings</vt:lpstr>
      <vt:lpstr>Calibri Light</vt:lpstr>
      <vt:lpstr>Arial</vt:lpstr>
      <vt:lpstr>Times New Roman</vt:lpstr>
      <vt:lpstr>Office Theme</vt:lpstr>
      <vt:lpstr>PowerPoint Presentation</vt:lpstr>
      <vt:lpstr>PowerPoint Presentation</vt:lpstr>
      <vt:lpstr>PowerPoint Presentation</vt:lpstr>
      <vt:lpstr>PROBLEM STATEMENT</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erajalakshmi.cse</dc:creator>
  <cp:lastModifiedBy>Nithya Shree C</cp:lastModifiedBy>
  <cp:revision>29</cp:revision>
  <dcterms:created xsi:type="dcterms:W3CDTF">2025-06-27T05:27:55Z</dcterms:created>
  <dcterms:modified xsi:type="dcterms:W3CDTF">2025-10-28T08:03:32Z</dcterms:modified>
</cp:coreProperties>
</file>